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65" r:id="rId4"/>
    <p:sldId id="298" r:id="rId5"/>
    <p:sldId id="296" r:id="rId6"/>
    <p:sldId id="303" r:id="rId7"/>
    <p:sldId id="272" r:id="rId8"/>
    <p:sldId id="305" r:id="rId9"/>
    <p:sldId id="286" r:id="rId10"/>
    <p:sldId id="287" r:id="rId11"/>
    <p:sldId id="293" r:id="rId12"/>
    <p:sldId id="297" r:id="rId13"/>
    <p:sldId id="288" r:id="rId14"/>
    <p:sldId id="302" r:id="rId15"/>
    <p:sldId id="290" r:id="rId16"/>
    <p:sldId id="301" r:id="rId17"/>
    <p:sldId id="300" r:id="rId18"/>
    <p:sldId id="309" r:id="rId19"/>
    <p:sldId id="308" r:id="rId20"/>
    <p:sldId id="311" r:id="rId21"/>
    <p:sldId id="310" r:id="rId22"/>
    <p:sldId id="289" r:id="rId23"/>
    <p:sldId id="304" r:id="rId24"/>
    <p:sldId id="291" r:id="rId25"/>
    <p:sldId id="295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DA"/>
    <a:srgbClr val="FCF4D6"/>
    <a:srgbClr val="B9C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8" autoAdjust="0"/>
    <p:restoredTop sz="94660"/>
  </p:normalViewPr>
  <p:slideViewPr>
    <p:cSldViewPr snapToGrid="0">
      <p:cViewPr>
        <p:scale>
          <a:sx n="76" d="100"/>
          <a:sy n="76" d="100"/>
        </p:scale>
        <p:origin x="878" y="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0b43f2a0e6d9bfed/Escritorio/edn2023_PO_promedio_sobreviv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lia\Downloads\edn2023_accion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'[edn2023_PO_promedio_sobreviv (1).xlsx]TABULADO 5'!$D$4:$D$5</c:f>
              <c:strCache>
                <c:ptCount val="2"/>
                <c:pt idx="1">
                  <c:v>Proporción de establecimientos que nacieron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'[edn2023_PO_promedio_sobreviv (1).xlsx]TABULADO 5'!$C$6:$C$11</c:f>
              <c:strCache>
                <c:ptCount val="5"/>
                <c:pt idx="0">
                  <c:v>Micro</c:v>
                </c:pt>
                <c:pt idx="1">
                  <c:v>PyME´s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 Privados no Financieros</c:v>
                </c:pt>
              </c:strCache>
            </c:strRef>
          </c:cat>
          <c:val>
            <c:numRef>
              <c:f>'[edn2023_PO_promedio_sobreviv (1).xlsx]TABULADO 5'!$D$6:$D$11</c:f>
              <c:numCache>
                <c:formatCode>###\ ###\ ##0.00</c:formatCode>
                <c:ptCount val="5"/>
                <c:pt idx="0">
                  <c:v>35.222100009313898</c:v>
                </c:pt>
                <c:pt idx="1">
                  <c:v>15.750409731954099</c:v>
                </c:pt>
                <c:pt idx="2">
                  <c:v>26.806637808022199</c:v>
                </c:pt>
                <c:pt idx="3">
                  <c:v>33.412836252498202</c:v>
                </c:pt>
                <c:pt idx="4">
                  <c:v>38.463001472144896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C-4293-B2E9-900582F3F579}"/>
            </c:ext>
          </c:extLst>
        </c:ser>
        <c:ser>
          <c:idx val="1"/>
          <c:order val="1"/>
          <c:tx>
            <c:strRef>
              <c:f>'[edn2023_PO_promedio_sobreviv (1).xlsx]TABULADO 5'!$E$4:$E$5</c:f>
              <c:strCache>
                <c:ptCount val="2"/>
                <c:pt idx="1">
                  <c:v>Personas ocupadas por establecimiento
(2023)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'[edn2023_PO_promedio_sobreviv (1).xlsx]TABULADO 5'!$C$6:$C$11</c:f>
              <c:strCache>
                <c:ptCount val="5"/>
                <c:pt idx="0">
                  <c:v>Micro</c:v>
                </c:pt>
                <c:pt idx="1">
                  <c:v>PyME´s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 Privados no Financieros</c:v>
                </c:pt>
              </c:strCache>
            </c:strRef>
          </c:cat>
          <c:val>
            <c:numRef>
              <c:f>'[edn2023_PO_promedio_sobreviv (1).xlsx]TABULADO 5'!$E$6:$E$11</c:f>
            </c:numRef>
          </c:val>
          <c:extLst>
            <c:ext xmlns:c16="http://schemas.microsoft.com/office/drawing/2014/chart" uri="{C3380CC4-5D6E-409C-BE32-E72D297353CC}">
              <c16:uniqueId val="{00000001-733C-4293-B2E9-900582F3F579}"/>
            </c:ext>
          </c:extLst>
        </c:ser>
        <c:ser>
          <c:idx val="2"/>
          <c:order val="2"/>
          <c:tx>
            <c:strRef>
              <c:f>'[edn2023_PO_promedio_sobreviv (1).xlsx]TABULADO 5'!$F$4:$F$5</c:f>
              <c:strCache>
                <c:ptCount val="2"/>
                <c:pt idx="1">
                  <c:v>Proporción de establecimientos que murieron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'[edn2023_PO_promedio_sobreviv (1).xlsx]TABULADO 5'!$C$6:$C$11</c:f>
              <c:strCache>
                <c:ptCount val="5"/>
                <c:pt idx="0">
                  <c:v>Micro</c:v>
                </c:pt>
                <c:pt idx="1">
                  <c:v>PyME´s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 Privados no Financieros</c:v>
                </c:pt>
              </c:strCache>
            </c:strRef>
          </c:cat>
          <c:val>
            <c:numRef>
              <c:f>'[edn2023_PO_promedio_sobreviv (1).xlsx]TABULADO 5'!$F$6:$F$11</c:f>
              <c:numCache>
                <c:formatCode>###\ ###\ ##0.00</c:formatCode>
                <c:ptCount val="5"/>
                <c:pt idx="0">
                  <c:v>29.976004159256696</c:v>
                </c:pt>
                <c:pt idx="1">
                  <c:v>19.808304295239999</c:v>
                </c:pt>
                <c:pt idx="2">
                  <c:v>29.825029400977797</c:v>
                </c:pt>
                <c:pt idx="3">
                  <c:v>27.446550910861799</c:v>
                </c:pt>
                <c:pt idx="4">
                  <c:v>32.190673048737899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3C-4293-B2E9-900582F3F579}"/>
            </c:ext>
          </c:extLst>
        </c:ser>
        <c:ser>
          <c:idx val="3"/>
          <c:order val="3"/>
          <c:tx>
            <c:strRef>
              <c:f>'[edn2023_PO_promedio_sobreviv (1).xlsx]TABULADO 5'!$G$4:$G$5</c:f>
              <c:strCache>
                <c:ptCount val="2"/>
                <c:pt idx="1">
                  <c:v>Personas ocupadas por establecimiento
(20182)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'[edn2023_PO_promedio_sobreviv (1).xlsx]TABULADO 5'!$C$6:$C$11</c:f>
              <c:strCache>
                <c:ptCount val="5"/>
                <c:pt idx="0">
                  <c:v>Micro</c:v>
                </c:pt>
                <c:pt idx="1">
                  <c:v>PyME´s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 Privados no Financieros</c:v>
                </c:pt>
              </c:strCache>
            </c:strRef>
          </c:cat>
          <c:val>
            <c:numRef>
              <c:f>'[edn2023_PO_promedio_sobreviv (1).xlsx]TABULADO 5'!$G$6:$G$11</c:f>
            </c:numRef>
          </c:val>
          <c:extLst>
            <c:ext xmlns:c16="http://schemas.microsoft.com/office/drawing/2014/chart" uri="{C3380CC4-5D6E-409C-BE32-E72D297353CC}">
              <c16:uniqueId val="{00000003-733C-4293-B2E9-900582F3F579}"/>
            </c:ext>
          </c:extLst>
        </c:ser>
        <c:ser>
          <c:idx val="4"/>
          <c:order val="4"/>
          <c:tx>
            <c:strRef>
              <c:f>'[edn2023_PO_promedio_sobreviv (1).xlsx]TABULADO 5'!$H$4:$H$5</c:f>
              <c:strCache>
                <c:ptCount val="2"/>
                <c:pt idx="1">
                  <c:v>Proporción de establecimientos que sobrevivieron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'[edn2023_PO_promedio_sobreviv (1).xlsx]TABULADO 5'!$C$6:$C$11</c:f>
              <c:strCache>
                <c:ptCount val="5"/>
                <c:pt idx="0">
                  <c:v>Micro</c:v>
                </c:pt>
                <c:pt idx="1">
                  <c:v>PyME´s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 Privados no Financieros</c:v>
                </c:pt>
              </c:strCache>
            </c:strRef>
          </c:cat>
          <c:val>
            <c:numRef>
              <c:f>'[edn2023_PO_promedio_sobreviv (1).xlsx]TABULADO 5'!$H$6:$H$11</c:f>
              <c:numCache>
                <c:formatCode>###\ ###\ ##0.00</c:formatCode>
                <c:ptCount val="5"/>
                <c:pt idx="0">
                  <c:v>70.023995840741406</c:v>
                </c:pt>
                <c:pt idx="1">
                  <c:v>80.191695704759809</c:v>
                </c:pt>
                <c:pt idx="2">
                  <c:v>70.174970599021407</c:v>
                </c:pt>
                <c:pt idx="3">
                  <c:v>72.553449089141893</c:v>
                </c:pt>
                <c:pt idx="4">
                  <c:v>67.809326951259891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3C-4293-B2E9-900582F3F579}"/>
            </c:ext>
          </c:extLst>
        </c:ser>
        <c:ser>
          <c:idx val="6"/>
          <c:order val="6"/>
          <c:tx>
            <c:strRef>
              <c:f>'[edn2023_PO_promedio_sobreviv (1).xlsx]TABULADO 5'!$J$4:$J$5</c:f>
              <c:strCache>
                <c:ptCount val="2"/>
                <c:pt idx="1">
                  <c:v>Personas ocupadas por establecimiento
(2023)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'[edn2023_PO_promedio_sobreviv (1).xlsx]TABULADO 5'!$C$6:$C$11</c:f>
              <c:strCache>
                <c:ptCount val="5"/>
                <c:pt idx="0">
                  <c:v>Micro</c:v>
                </c:pt>
                <c:pt idx="1">
                  <c:v>PyME´s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 Privados no Financieros</c:v>
                </c:pt>
              </c:strCache>
            </c:strRef>
          </c:cat>
          <c:val>
            <c:numRef>
              <c:f>'[edn2023_PO_promedio_sobreviv (1).xlsx]TABULADO 5'!$J$6:$J$11</c:f>
            </c:numRef>
          </c:val>
          <c:extLst>
            <c:ext xmlns:c16="http://schemas.microsoft.com/office/drawing/2014/chart" uri="{C3380CC4-5D6E-409C-BE32-E72D297353CC}">
              <c16:uniqueId val="{00000005-733C-4293-B2E9-900582F3F579}"/>
            </c:ext>
          </c:extLst>
        </c:ser>
        <c:ser>
          <c:idx val="5"/>
          <c:order val="5"/>
          <c:tx>
            <c:strRef>
              <c:f>'[edn2023_PO_promedio_sobreviv (1).xlsx]TABULADO 5'!$I$4:$I$5</c:f>
              <c:strCache>
                <c:ptCount val="2"/>
                <c:pt idx="1">
                  <c:v>Personas ocupadas por establecimiento
(20182)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'[edn2023_PO_promedio_sobreviv (1).xlsx]TABULADO 5'!$C$6:$C$11</c:f>
              <c:strCache>
                <c:ptCount val="5"/>
                <c:pt idx="0">
                  <c:v>Micro</c:v>
                </c:pt>
                <c:pt idx="1">
                  <c:v>PyME´s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 Privados no Financieros</c:v>
                </c:pt>
              </c:strCache>
            </c:strRef>
          </c:cat>
          <c:val>
            <c:numRef>
              <c:f>'[edn2023_PO_promedio_sobreviv (1).xlsx]TABULADO 5'!$I$6:$I$11</c:f>
            </c:numRef>
          </c:val>
          <c:extLst>
            <c:ext xmlns:c16="http://schemas.microsoft.com/office/drawing/2014/chart" uri="{C3380CC4-5D6E-409C-BE32-E72D297353CC}">
              <c16:uniqueId val="{00000006-733C-4293-B2E9-900582F3F5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48928127"/>
        <c:axId val="948928607"/>
      </c:barChart>
      <c:catAx>
        <c:axId val="948928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48928607"/>
        <c:crosses val="autoZero"/>
        <c:auto val="1"/>
        <c:lblAlgn val="ctr"/>
        <c:lblOffset val="100"/>
        <c:noMultiLvlLbl val="0"/>
      </c:catAx>
      <c:valAx>
        <c:axId val="948928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48928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'TABULADO 6'!$B$5:$B$6</c:f>
              <c:strCache>
                <c:ptCount val="2"/>
                <c:pt idx="1">
                  <c:v>Entregas a domicilio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'TABULADO 6'!$A$7:$A$12</c:f>
              <c:strCache>
                <c:ptCount val="5"/>
                <c:pt idx="0">
                  <c:v>Micro</c:v>
                </c:pt>
                <c:pt idx="1">
                  <c:v>PYMES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 Privados no Financieros</c:v>
                </c:pt>
              </c:strCache>
            </c:strRef>
          </c:cat>
          <c:val>
            <c:numRef>
              <c:f>'TABULADO 6'!$B$7:$B$12</c:f>
              <c:numCache>
                <c:formatCode>###\ ###\ ##0.00</c:formatCode>
                <c:ptCount val="5"/>
                <c:pt idx="0">
                  <c:v>9.9676028657361311</c:v>
                </c:pt>
                <c:pt idx="1">
                  <c:v>11.7288682008049</c:v>
                </c:pt>
                <c:pt idx="2">
                  <c:v>14.460889389649401</c:v>
                </c:pt>
                <c:pt idx="3">
                  <c:v>9.7796006659857291</c:v>
                </c:pt>
                <c:pt idx="4">
                  <c:v>8.8708240112879508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A-433D-8ABC-456187600EA7}"/>
            </c:ext>
          </c:extLst>
        </c:ser>
        <c:ser>
          <c:idx val="1"/>
          <c:order val="1"/>
          <c:tx>
            <c:strRef>
              <c:f>'TABULADO 6'!$C$5:$C$6</c:f>
              <c:strCache>
                <c:ptCount val="2"/>
                <c:pt idx="1">
                  <c:v>Ajuste en precios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'TABULADO 6'!$A$7:$A$12</c:f>
              <c:strCache>
                <c:ptCount val="5"/>
                <c:pt idx="0">
                  <c:v>Micro</c:v>
                </c:pt>
                <c:pt idx="1">
                  <c:v>PYMES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 Privados no Financieros</c:v>
                </c:pt>
              </c:strCache>
            </c:strRef>
          </c:cat>
          <c:val>
            <c:numRef>
              <c:f>'TABULADO 6'!$C$7:$C$12</c:f>
              <c:numCache>
                <c:formatCode>###\ ###\ ##0.00</c:formatCode>
                <c:ptCount val="5"/>
                <c:pt idx="0">
                  <c:v>19.964225317276803</c:v>
                </c:pt>
                <c:pt idx="1">
                  <c:v>17.313679433773601</c:v>
                </c:pt>
                <c:pt idx="2">
                  <c:v>22.9295425058632</c:v>
                </c:pt>
                <c:pt idx="3">
                  <c:v>18.7710263485246</c:v>
                </c:pt>
                <c:pt idx="4">
                  <c:v>20.2273985605108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A-433D-8ABC-456187600EA7}"/>
            </c:ext>
          </c:extLst>
        </c:ser>
        <c:ser>
          <c:idx val="2"/>
          <c:order val="2"/>
          <c:tx>
            <c:strRef>
              <c:f>'TABULADO 6'!$D$5:$D$6</c:f>
              <c:strCache>
                <c:ptCount val="2"/>
                <c:pt idx="1">
                  <c:v>Reducción de producción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'TABULADO 6'!$A$7:$A$12</c:f>
              <c:strCache>
                <c:ptCount val="5"/>
                <c:pt idx="0">
                  <c:v>Micro</c:v>
                </c:pt>
                <c:pt idx="1">
                  <c:v>PYMES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 Privados no Financieros</c:v>
                </c:pt>
              </c:strCache>
            </c:strRef>
          </c:cat>
          <c:val>
            <c:numRef>
              <c:f>'TABULADO 6'!$D$7:$D$12</c:f>
              <c:numCache>
                <c:formatCode>###\ ###\ ##0.00</c:formatCode>
                <c:ptCount val="5"/>
                <c:pt idx="0">
                  <c:v>9.3385358070031295</c:v>
                </c:pt>
                <c:pt idx="1">
                  <c:v>10.3472817369931</c:v>
                </c:pt>
                <c:pt idx="2">
                  <c:v>20.4058840504287</c:v>
                </c:pt>
                <c:pt idx="3">
                  <c:v>8.0913535803348395</c:v>
                </c:pt>
                <c:pt idx="4">
                  <c:v>7.3062573870658607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8A-433D-8ABC-456187600EA7}"/>
            </c:ext>
          </c:extLst>
        </c:ser>
        <c:ser>
          <c:idx val="3"/>
          <c:order val="3"/>
          <c:tx>
            <c:strRef>
              <c:f>'TABULADO 6'!$E$5:$E$6</c:f>
              <c:strCache>
                <c:ptCount val="2"/>
                <c:pt idx="1">
                  <c:v>Uso de redes sociales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'TABULADO 6'!$A$7:$A$12</c:f>
              <c:strCache>
                <c:ptCount val="5"/>
                <c:pt idx="0">
                  <c:v>Micro</c:v>
                </c:pt>
                <c:pt idx="1">
                  <c:v>PYMES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 Privados no Financieros</c:v>
                </c:pt>
              </c:strCache>
            </c:strRef>
          </c:cat>
          <c:val>
            <c:numRef>
              <c:f>'TABULADO 6'!$E$7:$E$12</c:f>
              <c:numCache>
                <c:formatCode>###\ ###\ ##0.00</c:formatCode>
                <c:ptCount val="5"/>
                <c:pt idx="0">
                  <c:v>7.4336331354175194</c:v>
                </c:pt>
                <c:pt idx="1">
                  <c:v>15.148268164685099</c:v>
                </c:pt>
                <c:pt idx="2">
                  <c:v>7.6130901170163305</c:v>
                </c:pt>
                <c:pt idx="3">
                  <c:v>6.3293716311565991</c:v>
                </c:pt>
                <c:pt idx="4">
                  <c:v>9.5881089616862099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8A-433D-8ABC-456187600EA7}"/>
            </c:ext>
          </c:extLst>
        </c:ser>
        <c:ser>
          <c:idx val="4"/>
          <c:order val="4"/>
          <c:tx>
            <c:strRef>
              <c:f>'TABULADO 6'!$F$5:$F$6</c:f>
              <c:strCache>
                <c:ptCount val="2"/>
                <c:pt idx="1">
                  <c:v>Otras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'TABULADO 6'!$A$7:$A$12</c:f>
              <c:strCache>
                <c:ptCount val="5"/>
                <c:pt idx="0">
                  <c:v>Micro</c:v>
                </c:pt>
                <c:pt idx="1">
                  <c:v>PYMES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 Privados no Financieros</c:v>
                </c:pt>
              </c:strCache>
            </c:strRef>
          </c:cat>
          <c:val>
            <c:numRef>
              <c:f>'TABULADO 6'!$F$7:$F$12</c:f>
              <c:numCache>
                <c:formatCode>###\ ###\ ##0.00</c:formatCode>
                <c:ptCount val="5"/>
                <c:pt idx="0">
                  <c:v>25.051340611266298</c:v>
                </c:pt>
                <c:pt idx="1">
                  <c:v>37.077588890487903</c:v>
                </c:pt>
                <c:pt idx="2">
                  <c:v>23.209121351789801</c:v>
                </c:pt>
                <c:pt idx="3">
                  <c:v>23.962584418716702</c:v>
                </c:pt>
                <c:pt idx="4">
                  <c:v>28.312105491345303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8A-433D-8ABC-456187600EA7}"/>
            </c:ext>
          </c:extLst>
        </c:ser>
        <c:ser>
          <c:idx val="5"/>
          <c:order val="5"/>
          <c:tx>
            <c:strRef>
              <c:f>'TABULADO 6'!$G$5:$G$6</c:f>
              <c:strCache>
                <c:ptCount val="2"/>
                <c:pt idx="1">
                  <c:v>Ninguna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'TABULADO 6'!$A$7:$A$12</c:f>
              <c:strCache>
                <c:ptCount val="5"/>
                <c:pt idx="0">
                  <c:v>Micro</c:v>
                </c:pt>
                <c:pt idx="1">
                  <c:v>PYMES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 Privados no Financieros</c:v>
                </c:pt>
              </c:strCache>
            </c:strRef>
          </c:cat>
          <c:val>
            <c:numRef>
              <c:f>'TABULADO 6'!$G$7:$G$12</c:f>
              <c:numCache>
                <c:formatCode>###\ ###\ ##0.00</c:formatCode>
                <c:ptCount val="5"/>
                <c:pt idx="0">
                  <c:v>50.303301796980705</c:v>
                </c:pt>
                <c:pt idx="1">
                  <c:v>43.417834652829498</c:v>
                </c:pt>
                <c:pt idx="2">
                  <c:v>45.295922493858697</c:v>
                </c:pt>
                <c:pt idx="3">
                  <c:v>52.664900278042005</c:v>
                </c:pt>
                <c:pt idx="4">
                  <c:v>48.246102310806897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8A-433D-8ABC-456187600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33439"/>
        <c:axId val="1563230559"/>
      </c:barChart>
      <c:catAx>
        <c:axId val="156323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63230559"/>
        <c:crosses val="autoZero"/>
        <c:auto val="1"/>
        <c:lblAlgn val="ctr"/>
        <c:lblOffset val="100"/>
        <c:noMultiLvlLbl val="0"/>
      </c:catAx>
      <c:valAx>
        <c:axId val="1563230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63233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>'Esperanza de vida al nacer'!$A$5:$A$37</cx:f>
        <cx:nf>'Esperanza de vida al nacer'!$A$4</cx:nf>
        <cx:lvl ptCount="33" name="Entidad federativa">
          <cx:pt idx="0">Tamaulipas</cx:pt>
          <cx:pt idx="1">Veracruz de Ignacio de la Llave</cx:pt>
          <cx:pt idx="2">Coahuila de Zaragoza</cx:pt>
          <cx:pt idx="3">Quintana Roo</cx:pt>
          <cx:pt idx="4">Nuevo León</cx:pt>
          <cx:pt idx="5">Tlaxcala</cx:pt>
          <cx:pt idx="6">San Luis Potosí</cx:pt>
          <cx:pt idx="7">Chihuahua</cx:pt>
          <cx:pt idx="8">México</cx:pt>
          <cx:pt idx="9">Aguascalientes</cx:pt>
          <cx:pt idx="10">Chiapas</cx:pt>
          <cx:pt idx="11">Guanajuato</cx:pt>
          <cx:pt idx="12">Colima</cx:pt>
          <cx:pt idx="13">Durango</cx:pt>
          <cx:pt idx="14">Puebla</cx:pt>
          <cx:pt idx="15">Nacional</cx:pt>
          <cx:pt idx="16">Tabasco</cx:pt>
          <cx:pt idx="17">Hidalgo</cx:pt>
          <cx:pt idx="18">Baja California</cx:pt>
          <cx:pt idx="19">Jalisco</cx:pt>
          <cx:pt idx="20">Sinaloa</cx:pt>
          <cx:pt idx="21">Ciudad de México</cx:pt>
          <cx:pt idx="22">Campeche</cx:pt>
          <cx:pt idx="23">Morelos</cx:pt>
          <cx:pt idx="24">Baja California Sur</cx:pt>
          <cx:pt idx="25">Sonora</cx:pt>
          <cx:pt idx="26">Zacatecas</cx:pt>
          <cx:pt idx="27">Guerrero</cx:pt>
          <cx:pt idx="28">Michoacán de Ocampo</cx:pt>
          <cx:pt idx="29">Nayarit</cx:pt>
          <cx:pt idx="30">Querétaro</cx:pt>
          <cx:pt idx="31">Yucatán</cx:pt>
          <cx:pt idx="32">Oaxaca</cx:pt>
        </cx:lvl>
      </cx:strDim>
      <cx:numDim type="colorVal">
        <cx:f>'Esperanza de vida al nacer'!$B$5:$B$37</cx:f>
        <cx:lvl ptCount="33" formatCode="0.0">
          <cx:pt idx="0">7.1607699328220891</cx:pt>
          <cx:pt idx="1">7.3750095670286813</cx:pt>
          <cx:pt idx="2">7.6786938491294476</cx:pt>
          <cx:pt idx="3">7.6885015444350548</cx:pt>
          <cx:pt idx="4">7.7404581685304468</cx:pt>
          <cx:pt idx="5">7.8324708256186035</cx:pt>
          <cx:pt idx="6">7.9886573569982549</cx:pt>
          <cx:pt idx="7">8.0079662447848996</cx:pt>
          <cx:pt idx="8">8.1212584548758535</cx:pt>
          <cx:pt idx="9">8.1909618636711006</cx:pt>
          <cx:pt idx="10">8.3008279410331181</cx:pt>
          <cx:pt idx="11">8.3050384337333583</cx:pt>
          <cx:pt idx="12">8.320278136950769</cx:pt>
          <cx:pt idx="13">8.3551244473855668</cx:pt>
          <cx:pt idx="14">8.3577184994489429</cx:pt>
          <cx:pt idx="15">8.3742993356374491</cx:pt>
          <cx:pt idx="16">8.4190962207160656</cx:pt>
          <cx:pt idx="17">8.4264928833459347</cx:pt>
          <cx:pt idx="18">8.6399767201175095</cx:pt>
          <cx:pt idx="19">8.6865778259471256</cx:pt>
          <cx:pt idx="20">8.7475037527077735</cx:pt>
          <cx:pt idx="21">8.7739555221612342</cx:pt>
          <cx:pt idx="22">8.9019568768754471</cx:pt>
          <cx:pt idx="23">8.9410816352173654</cx:pt>
          <cx:pt idx="24">8.955064678236667</cx:pt>
          <cx:pt idx="25">9.0659018771375628</cx:pt>
          <cx:pt idx="26">9.1595280605718976</cx:pt>
          <cx:pt idx="27">9.3833240399210869</cx:pt>
          <cx:pt idx="28">9.5884072082480234</cx:pt>
          <cx:pt idx="29">9.6522706272013981</cx:pt>
          <cx:pt idx="30">9.8401607130466022</cx:pt>
          <cx:pt idx="31">10.733920026316124</cx:pt>
          <cx:pt idx="32">11.354112842228767</cx:pt>
        </cx:lvl>
      </cx:numDim>
    </cx:data>
  </cx:chartData>
  <cx:chart>
    <cx:plotArea>
      <cx:plotAreaRegion>
        <cx:series layoutId="regionMap" uniqueId="{5D32546D-EC92-479D-9453-F6C89EAEDBEF}">
          <cx:tx>
            <cx:txData>
              <cx:f>'Esperanza de vida al nacer'!$B$4</cx:f>
              <cx:v>Años de esperanza de vida
E(x)</cx:v>
            </cx:txData>
          </cx:tx>
          <cx:spPr>
            <a:solidFill>
              <a:schemeClr val="tx1"/>
            </a:solidFill>
          </cx:spPr>
          <cx:dataId val="0"/>
          <cx:layoutPr>
            <cx:geography cultureLanguage="es-ES" cultureRegion="MX" attribution="Con tecnología de Bing">
              <cx:geoCache provider="{E9337A44-BEBE-4D9F-B70C-5C5E7DAFC167}">
                <cx:binary>1Hzbcty4suWvOPw8VBNXAjt2n4gm66bS1ZIvbb8wyrLMO0AAJHj5m3k8D/M0n7B/bLIsy21Vq7vd
0ToRo3qQbFWBTGIhM9fKBOrfN+O/burbnX0xNrVy/7oZf36Zd137r59+cjf5bbNzR01xY7XTn7uj
G938pD9/Lm5uf/pkd0Ohsp9wiOhPN/nOdrfjy//6N1wtu9Wn+mbXFVq96m/tdHXr+rpzf/Leo2+9
2H1qCrUoXGeLmw79/PJVX6hup3YvrrR++eJWdUU3vZ7a259fPvjkyxc/HV7vd/d+UYN5Xf8JxiJ5
xDFGmHEs714vX9RaZV/fDoQ4QgSFOMI4/PKK7u99vmtg/I9a9cWm3adP9tY5eLQvvw9HP3gOePPq
5Ysb3atuP4cZTOfPL8/+899jcQOPXzid3L2V6P1jnP365bl/ejj///Xvgz/ATBz85TuIDqftr976
HUKvd82ur4t25+7n6J/jg+kRjmgkIvkQFymOeIQ4YuwrbPz+nne4/Jgtj6Py/dgDTF7/cnZ5/cxg
ud6pF6d94V5c6k67//yf+4l6AnDwEROMck7EQ3RQGB5RxBlCjN7f7g6Xv2PM4+j8/goHGF2fXj4z
hOJduXuR7Oris7aq2L247u39rD0BSOxIEsFCRMBFvg9tCOGjkCOMmQDnuguodyD9TXsex+nRixxA
FSfPzZne3trdje3nF59uXxxnandT6P0/692L03rnb+/n8Z/DBomJSCxEhL4mHvQQPcnBwwQD16N3
ienA0f6BoY/j+ZcXPMD27fK55a9E7/K+ACgB0A87u8v0vHs6QHF0hCUjglD6KNMAknEUUhoyGbH7
u96549+163H8Hr/KAWjJxS+bZxY8z4qbXO9u/vO/1R63i5td0z4tP8Qh+CDn+KH/oRAdiUiEEeUH
cP1dgx6H6/GrHMB1dpw8N7jO+1uvX5ze/uf/qvtV/s+DJWZHLMJMsoMUJ+WR5EICfl997oAl/qAx
jyP0YPABMOenz8yLXte78WZXP2G8gwRGsWCRJOQuQR04EDB4xAUD4QVscf86wOZHLHocmN9GHqDy
+vQX0EnPSlMlui6ap0UFUQRcEPE/yELkSCIsI4nIvX/eZ6G/suRxNO6f4ACL5OK5uUiSF3kPDOEJ
0cDiSITAzfGBb6AQ2B2XIYrCQxR+xIg/AOK3oYdYbI6fWxr5Vgl5wkIQ2RcTCH7cMSCVcMoIRLOv
7x/w7R8w6HFYvg08AOVs+dxi1S9Zv3OQRArA5NbdR48nyO5AjENOSfQ1kYS/8xZ8BAFNUo7uUgm6
v/dd5Ppxux5H6HD8AVC/rJ+biIVItnvSKh2CcCU4lZEQd7n8ACGJIZwJLjmUGr68fh/V/sqgx6H5
9iQHmCSb4+cGyrqH4nbZ77onVC84PJIhFOhCcl8m/b2ICaH4TaG+/dBnfsyax0H5fuwBLuvXF8+M
gJ3vSzxqV99Pzx+Fs//BuvqitzuVPeWyoEcSQ8QM+UFVHYXwDiJEiuiuqnQQSX/AkseXxLeBB+th
sX5u6+Gyv/34xDIJklvICT3UrhH4bhhKEn6NqQdlhr825HEo7scdIHH5ZvnMPPP17iPQjSd0CwQz
TiLOoQB3l8Vg9X9fMIcsxiQFRAj6pp2+L5v/gEGPQ/Jt4AEmr3+Jnxkmm+LTrn7SUAWNpEgy4A3A
tx+AAdJJRCHHEMTuXvcR+o70/YAlj4PxbeABGJtnF6oOOjD38/NHGexh7/jPmuYkhL6fROG9FJKH
aQSxI4QQNGjpQdD6GyY9js7vLnCAUpycPzOX2YJgetIwBqSPQV1aMrzPH/A6CGOA2xGHTQ1Y8IOS
2w+Y8jgq3wYeoLH95bkVea4L4Hp693S+AhsYJOiiUAAL//I6kEYojCDCRdDqQwdo/IApj6PxbeAB
GtfHz803kqL/tPu07+t8q5I8Yb0HR1xEmIMWfZBYJOz4kZRQEd7llYMdP3/LpscBeuQSB1Ali/2O
nudVqYbG2y1sGXs610GQ4mkITW4ogz7mOjLcl31Cyu5b4IdVhR+w6A8A+jbyEJdfzp4ZLGfa3tba
PSkqEYWeKPjO46jII2iKSnZfCgoPKMAPGPQ4KN8GHmBydnH1zDC51krbp8wxUJuWHJpph7vkoB56
FEnoIwhxmFz+0oTHQbg3/QCD64vnllo+7GCP6u3Nk+5VJEewYQf2eETiYUrZb+3gPGQg84GLfS8Z
f8iKx5H4bugBGB9+SZ6ZQ6xho7C9tU+r5cEh9r21r+rwQKLsdwZgxKFl8HV71UGU+hGLHsflt5EH
sKyvnlut63w37WzR3S/Zfy4cMeyZCSmKBCbfRPv33Gtff4RkLqGXc7Al8QdMeRyObwMP0Dj/5f0z
c5L9fuz//He3e0o3Aa0IWzBg2v9gUxq4iQB+BU70FbADN/nNphe/wBGAXfanWe1xhB67xgFYr56d
67zvIb3AnrQn9B1I5ZRTqKl83S9zICThpAJENCZxdB/y7u99VxD7EYseB+i3kQewvH/z3BLNxW6E
vH8/Mf88oEHjU3JQi4j9VoX8PqDtd+mS/fZB9FX9H/jPX9vzOCT34w4Aufj/fn/TH0na72X9g8/8
zfM8GLYvEeh2kv0m2u+R2HMwIAPAk+UBFX60tPDQhsdB+DbwwYf/x0/p/HGn8VvNdrHrdssvJ6S+
O8Tz5+9+eUQ4u3Uw9MFBqwfPee9Ex5/gFNW+kvjt3NX+Eg9Y7reJukP524jbnet+fhkIfhRh2JLG
BfACTDGC3D/cfnkLQQ0AoIRaDBwmgUxFoRgD2qnLf35J8BEcAKJhFEUMNuLK/f5Bp/v9W4geMQIN
NQncDhFobkffjqZd6nrKtPo2F1///0L1zaWGA2bu55dA3tu7T+0NZWFEMGz6gSYdRxROgQloRLQ3
uys4/QYfRv/LEo8KpXJzlg+yiBZG4wldVNRU+CawKeZxHZCInnSwQTVYpbUt57ffTdYjBiAQCQ8t
gOcmUCSEDUhCEr4/yPG9BcVQ1HnVtf5UO2PwAnvL5TXNCOqPJybzdjtOBLPL1NrRBXFZjpxu64Z0
ukkyZLN5iLlrUpJDt+kbiI/ZBfWVh3YJAg8lQgZ9mEfswrDtoENDjU7x0NVuITQvssQWYvBJVVaZ
j/NytvzcjYS6VdWMMl8I0kxFXDtflJdmqqohoTQPoi3TrkfLv7APXP6BfRIaRwxO9wnCgOfDYnk4
bxWpKW4Ja08LXsz9ItQhmU5IG4jLYAyb9vNYtXN3girC3MpjWwzxSCMlPk5V3ttFJpm9khUW/iTD
XTOvauZlcTkoXzA4gfSnMxk+tBSCk9yLFei8Q9sEfh4gjPSEaDBidDKHYz0ee9W16bGpxTzGmRk7
vMx5o261zvtXVWWraVEOxrGNoWNXnPy5LftbfbfcoTsg4FSdgOYaLP39Px5OmirydKw5Gk5wGvku
Mahx9dkwzITFc9WX7fuCmy7P/gIrcPHDu0bw2DyMQCZjgfcT9J2TqVkHXJVTd6JDxPyin62RMeNV
GCZNNzPzema2DONA0WJca9zA36egFB5KQ38GxH5FPHx4wIFBNkcSUyT3B6O+N4NMbZ3npm1OsNVV
NSV9q6kxsZEqH9d/fquDxQnzLBmVAtAGj6bscHE2iirv1GBOwrHEwdYQz/tj2pTjHJtWFxo6K3/2
ZBAoHzwZg3gIPiCg0QDxFELjwyczacZFRvG4rcpg6hft3RSinJOTJnJB88aqhs7HU6cZ3fzNW4O6
AMlH4SExmLHvCX4/qQGnNZGTM1seoHJcC94MC1y1mF/oYoZ5DcoptUuT9YH9i1V1OMeMUmhCwpPj
vdjH/GBVBeGUOUtUu3WZQWFiugY8/S4c5XyAlfTnD4oYPgiJsKNdQOdTwjuwHS5EaA/Dd+vYFe2Y
6qD1a6eDSS+zwE2fOzJPfkMySdkS/FqrpJTNnFhZ8mVZe3rS1FHKlmlrpgsSdTb2FZXHUzvVi8hQ
HjeFFiepLfBywGpIbDfyuLWd39a0Ie+M5MPGhAG/GiQvktEqtCR9dz6yNL/2aTS0NK5lamSwMsVY
VHQbBvPYBbe+rl3irOk/yy61H9ve+VUWoPo4JzM7h+XwsenbYM3CqjtDYyuSloU2kThFm3oWDYux
weLEVqhbi1mK18HIxEWhpUqaTNN4bHW0CvO2ObWjNosiCOc8LlVdwaRglUBSfQPVfXuVR7iKJ99U
K92zcsuVztYqbd4MbTW/8gMel3zWduFRn6476fgmczrftX33OepmHsYDrUwih2qO0yGYFw3vqrWU
I00Ms16uYRpIrHLanncCZgIFJcrjtkWbjpQmHljYvk3R0CwxHysR21bZna16vE4nFq0US/XrzDix
nMNULSA9o49iwFMeT8ZOy0ln0xll1aUjPHrFRNfHHe/QK6Hy6srr0H/2JRsTUTKptjIiIq4mNqhX
sMGExhFY4mOUTaFLmOJhHvdCkA8sRZlOeCjNKdYT245tNycsT7s1m7hc97y9LhtFtjrn4xKC0xBH
2qRJnsPHVO86s+SBJMEJztx8WpZN/zoVVf6+9KpOFxAeyouqm/g1Eim5CLLcv20ommOde7k0fRWc
GE6DeCzEJJMJdI+NTSPQ2huTL4O66XRsq5DyhfRTeVON7AQjVzu+gGZBVspVFJiSNdcmC2BxnY90
ZP1Wp9MNQy1LRu5QXJeTOw5UNp54SaNf/RAUY5zbptzkQdBncVdE3UaH9i3OwvoTmRg6boUb1iUx
VZzz2p+bKCjidihXYVQVSR+as34auwxAZerNROdiMUtAyNM5WtW4wEnD2mpV9lEVY+x8YodpPqOp
bhaQAvwSDsimTdyy/Dqy6LTErE6mSH/iRqfx0GbHqJ2aa8TydxOqXFyJsltFlgzxhMbwPSrE2rOG
JF3Wt6dT1ocJLfqLVPthjfU8LkldlZsxG/2ywFWVoCCdYNVRMaw8Clwy+HI+H7pIrjEu2w2Gs22X
ikzums9pc16YIrss0mw6LTNiltaM/UnQ8qBPXOQZSebB9ibuYKeGTVrsfbZkUZPaOJrq1idpno+3
pC0wS3RfybhAY32G8q6sTkQ+1PWveZXWwfvCT00KFxEDq+NJRmV+1spWlZ9QWqLPBpDDb2dF7JWa
FOOLQZmuOxclnJh7JyNbpG9tC+m8iYu5KIut5yGuPgvtfZ8EeHL8mgPP+GRF3Vigg72dLz0V2bjG
hXDhgmQO1as7YqYC3qs65qLz9HjMKVjlppIsxyGswiIJxoEWiXDeFqsp8H0OHDMHVuf6fqxXstQ4
Px5cnYpETw1cwZMgt3EwFdVZjjIaJX5se3GaqXCmiRtVUW3ZBFOgEl2N2p6OqKb+PIJITOnSaFED
bUYW4srbPq/GKm5SqLzEKuzlnJC6ydySQhzliY70QE9ZW7PqzEht5ksaGsiwOBjm9HaewD/Omrai
O2yBOG7byc1vlIQlliUlskCPOc8gK0WmSNmvo0EwN05A7EhcUHfbGeuWZAuS8hAibjsT73QTj9Nc
z+mKoC7yV01jsmrb57ydLzs1Cv664ULXS+hyD7JPYHV6FptBtCIGYFMswKXprG7VXOfNwmDK9Al2
hc2PQ+nbrEyaQBQDX80hIJQvI1VIa1dFxNUZ7wZMVsoZckVADJXFqQnVRHkS1MaUzRmqXV1lJ6xv
iIwSM4weYte+h5uIiQwhgNsro1bQXpRqXYTaO/B9L0i4VCIsx4U3VdXyeM5nh9UCVWH0STalyJtY
oykqs3j03RQso9L5aM0yU690kWdRuaCeVv0aTksPIg5ILvQpq1GVbeUYUfpWjmKwt40aAJZAhK13
C6B5JWTLAX6Ma5CfpTDLTHdFeYqVqvoP3TCoAoKfDmuxT0+ppre0CbuWxGROWUcWJaii7DOwD9u+
moGbzscQJKm7ylIImIlSQNs3Om+z4k3bYcfPvZtmmKkcGZK+V3ZSELLSvinSKwMn5CYaO25qGsUD
iCqq4nrKTfm5ANpiVZzXypsgaVJqdLfQbsJASic19uXrwMj8XZSVaBkU6RjXQhq/Hl1ljjNbpy7p
TUrPO8LGD0y59A2avNy2KufJUKB2IWrE3wItf2dcVhzD46nVoEADxZIMPNZ1dcJpOtQr04dTGreN
7i5lP+6M7/K4trRYp6IUZ0HXpMlAJ1hnuHXHfEyD61Cnaj3jFnLLSG0ChU0NtxzDVy3ElYV0Mroo
Ik8SWUi+QH3OFrkxKLaR4CxOZdQvzez1qgqY3E446JetzGaS8BECi9BjtZh92NVXTGT1QgRzj+MA
pOi4MLKst7kQNYl7ZvRZxLK6OpYzDY/x7NNN0VRoQ5DPl2UzpKsiH96iqSmimMvMJVJxE4cNZSd+
tNOWlsyc4GYYYsCkPvEKVjXrYK7zVnMRK9Wyjzhr6zUpUxbXYz/HrunVcaeEeaVnNMaC6OnYzoVb
Klfe0rmxVyZjKnYo6hd6TvsEjTq/0iVczqEsesPqHolEUdGe2lApEk95G12Ug5XAEgjLIOHNKJG2
Qz5hQe/fzENrm2XR6RFynif5lJCo8OHSdgP6LNNAnJYTJW9xCmI4rpWuE9cGJoxlWBYr+NqQzseg
raxZ5nnK3lYIT2wVyawR76mVWXnuh6l0sYDgC6qTuRIooMvzhWJC4bhVwgIZwr0t4hnogYnLum+v
C0jW2ywr8EeS6fSkIgM+xmOtfeJl5tekFUjGguFpU3XZFCyslmUfl9722zHrhne6s/qyYxYIFTy9
uOqMRpDzeVS9Vk2px8WUefyuwES8KaJy3ObW6auuSMlxvhf2CzqN7jg0I5QarHXFcq78WCVFwegq
5G3Ll5MfujTpaZV+6vpJvmWoMCLhfduFcR9MMA4KPFLFNhiNio3IdVz3ZbeBC4ssNj4s6oXraJ+M
Y9ShVW/7bNtADyVuCYG85ctJ5gkubNEntG/706mw9oMXRXWN6jFNY2n6+R0hGYeE0tblKtKjJOei
C0IXo7AxQ1JbXZ6xCtx+K8Tk3nQg+F9BQK9z+EBdXtgxrTddP7SLcQzraeUGPxTLrDSkjIPa1wmd
Qt6vZDONZxnhmduUMh8GmN8paGI5ViyI06msT/CUBUuUz+Ou8VG0HG2Brn3vZOLJrJK8YtnK2ZGt
bZrplUub4nWl6h3SFd3AAzKfaJBY72BqDVtMc+sWWBcoWoSz5KsA59M6y506MaCb1oT32cLAOS8T
j7bO/bkEfnhpinB4w4toUBCO0+HNSFS3FaWpTqu+as5a1ZwFZupuBtOlZ7w24gL7vFuF48Q2VKe8
ickQ2fVUZFshRQk1poriRFalPZ3DEpaYww40VdgFm5Y39oLpOdgJECpjUgfzfAPOiptFSLh6XxdT
u2NUDWvai09YAcGEx+lFvwxmQnugKwOIq0KWG1qAHGusCMwCFdmtESXfBgP4BXzBC1qXrp7Xk0cW
9JVyZ7ir7RKx9mPfVYNYjYJVi4B5dM1BBS980+Qb0OTtUk3slo1BvkCuOcmiPluZIZWvwhSHrzvQ
ANsQWGyCrRzOuyGjySw0jlM+d8vCl9GvzKXuPCg9RJ2gy9eaVjiOaBsds9C364Y6tkRNES5q0Zkk
oOYUCYSB/TiTmHFwSacxDK14vdVDCj5iFHpPhzJctTQLj2tFw6Qr6iLxwm3SlBNgY76VZEUYMKoZ
DFqJokkXc1jdWBLlSVkHcul90ADR6aaN4mm9mHgPcjSosmUjs86sR0SGm2mgb1pqq23leLZlpc5i
YFlXvCbRZ9BY+tqDjjwvQXm45cSnSi0HEQxXKQWCvBCuby+wC1V0NjXgXXGAM3GSN2NYFHFkBevj
gHWMxIGe+GWhWPAaNmpIsRY+LcpNqaLSx63o0g/AfdBCdHLO4ok3VyEJ8a+TNW6ti5Z3scgqEGUI
VW/FWJNFx2q7qFTKrsKKDVAbk/VxofH7fvDt1ZCPwKNM6i9Va4btNMsMYnaETlI+dUkKPOE6DYVP
St3Ad6CNCCgdfHXIO8OtSBypg4uixG/LDuENzycoAoZ1zhdK1mc9HPdaCdtFJyanYIRvmxsIZS7O
8mB8p/vWVwkdovp4VhCvpw5YUKI4D5a18OP5aKPpFHy7jomn8nQ0Od+WafURpHH5qgIZkoyBwa8U
7WCtQ4bajArzVRZmQMpgneRQgDDVcaPHcjnhurguZevPKdD/duPDCSehiJoP1ATtr60x5pyGgiSo
bcymLkywg8IpBPG5VitY0VG1ETiYV1CynqckIyn6bAfaJXMU1cuW0mxZQx1r6aQteIwqS2IIOZED
lQeRcUm18rAY8yZxlX6Xd7a6xFVtr+CrqqokJx6kYjCFKlZBdSYL4GahGtymbf2ngla2S7xxXK+d
KkjcRlX7YY5KGoesAIGqIG/D+ht7swQ2vGNw2SYppgLFZYgukdN6m+5zbWiwOyHUiLPRY3oOtT7y
ynlcqnhuIrzxeXrSqIyaRM91lICqyUk8loisuyIYxiUDAnidl0Jd9AQVOwlfoQcPNIefcyhoALNP
Qa4OY5stoFCXXtOwC8819xgnI3DCU0Vxt7JF68MEIcW3bRpGSzfLYZ3R4NiHLYqzOghXWetYE7sO
zTQGid7d9lAr36tJv1Cj1+ta0zmeack/uCrEuxlqMS6OeohjwPdhwoSLVhYo6xIm4Lam8l2bVUFS
NVRe0Rm1SzRERTylTb1Bg0EJMpVbD8aWxxm1JsmycZxi69B0GtQYIeDRjL0LselejT7yUBJhDEyI
TkDSsjeBncYdd06toALc0OVI7AwqKmrfN9kwXQozMR8HQcPGWLp5ZgsoN/bx1FX1h3quB/d+msDL
gR1Jv0KqggdTVtMb2WTjLSRLnxQA7KnzQbkgWoYiZsNEr3taEB/DBm59WgfRABET975NiMiGRaF9
VZxAySjNTlMu0oWroHL0MRyyNtoQCHb9AmQXe4cZZLC6InbIEYgXGSgZl4h35rSHhd1370aO/GB4
XFCPiSmSDomubchiLFw+jkANx+FsQjl6V3os47Cl7yxk2rPQVs0t1EqAcrRZ4Oll1SEz6nSBha50
m3ACtm39Fw1jc6gMnKvKgJbMfVfTNVRgOh7zeZSQGiKgSScGF/AubttWnZlKWBPPUwp/mVyeqgB4
I5sNeFgYWV/HVofyfO6jYl4o46l/ncmOntVdoPhZO9iQf+gVwdXZPAxTukx5LaJFVISdWqtaBOCB
sxEwajI1FBHzwlTyVBoA/GrCZITOlAqbEjABw0AjFC3J6br9Ip8hcKfjTZDLquviNGUmfWMr7sgK
QSPArcSQiea2kK6br6I5rKGo184CJGbF28mu576x+YmYs7k8yejso0sSdNgmDckLKOjrCefwiyIz
gYQKM2EgGI5NGGXHYir6cgNHnKPzmhHQ8XPJ0uLDrBsCJc10BvHYT8RFeayxi8S2KwM8XmDiQPhX
8EUO+MS0aKwgttZ50OB4chrKE63JMMhfmZLmcpiDNlzpiDqoglTApY9NX0/NiQgyKH2HcojopodI
A70Nn2bjO5aVStAEeeX0EroSKV0L1OFuDdQUigVZNYboeCoECAboCnUyiymbmm0I5YV+AceqaHU2
qFGXn4PCtiCCPDD04xYpg1ZzH/KgjKHG3E2fZyTsrOMomwX/HDFS6jIZewfrCaF83zLTGiaeBBZ+
ptJzf8XCGoMu7fgMnT2eUlec1nloypMGEbi3ioDa/grBuMSXwIVKCwwZmVdY12hX5YQzEzeg1ixo
eGLHZZGBNAbPaaEhk+65TMinpSk6vy/sWtanMZEB/2xcgPzroZIEoKu9COFXxPh+sbCJMh53DGkg
T02Ughpp06yJ8xQo5muH0gzKw+Mk2jiah3KLXR7RlU1LCFLIdjN51Wez1iuTtlitgCZP5ZKOWLE4
yPisLsuyhOfMna6gsDjjMlfbusjQr2kZddMYu2xgOfA46JIlHJbGBlLgIE9noLrBkgjo7Z6p2VET
Q+Kf8aucuiCPh8JCgzRtOIjBSchVVfVNtzLhDE8NxQ55gmw/ipjWfl85qzIAkwuM1DLtgBGsCsKH
BppjpUoXg0NVngymBW4FgW80W+UpjKKRjwRwPui5bd0gZrFlaa/yY2A83s/Lu64o/QKrJaNF17ju
ZZMYH3FznFoWmmSqAj+fBq7mPtZN2/nV1DcCL+XsB3U+OOPqRTn2wQksrkCe95bq4xnuaK9oiap2
Jx0KgsUU8WoNheyy3YLUxNMJNMb6aFVawdWmxn0TXuWVntQCAiGbFzIIfXluZs4klBWQU2cjVXLB
XNOmqxnIPnBYBRs9TkEYmSIWYTU2yxbqx+WWdbiA4i6V9p2XjUpj2MgOqxbKNJ1MqnHW7oaWFa0X
iHrzceqZv8wagGgzYWTdJ9gHRysgpRrg7jPbTAvYbILfRXUD/qbbFsQUnrP2EwGod1Ajqsimk6Oe
VnyUQi9woVOymCAwpMu9h0GIFiDqN7XaL42urKePd87ZWQRrVIRWmk3YzVFexRa7Yd4oj+r/x96Z
LVlqq9v6ibQDBAi4ORfAbLPPqsxqbhSVjQEJgRCNkJ5+j5m2l+1aa22fFefmXOwIR9hVriZzTkDj
H+Mb/3RVwyiMQbUMfjpToRK77yAU2X42cBIRCume7qSYxFW41v1StFE091UT1Js7M0dNfRcFfBiv
BOm7oIAUXWZ4qc0gMFfObZitYdVbD/+RDWm7E7hw030653Ip64GIq9XlY31Kg1D/kk6BbX6JhiT0
cJ4pZwIvXAxnZyQ0Ss8IRZT6GpsF93xLR6R40igJ47QeOkRzpY/wzd1TuuIt0GncyQP1qj5Yamhd
Td06Z75QtRy7QzKngztjYkc8XFA8ccUvAt6OPOMYYPImWTMxuCoJcJnuEf/CWSeJZv1ei9w9j653
19RJhOIIIgyen3kU4um1yR66Wxg71qXMU6bOiRfBuJ/jljhbzHqg/LlNm2Q85CTJSAijHEobz2nF
7V0XwxO7y7e2GfaZyHFF0Hluo8PWrcizmmRblqnsJknwPWhFpCpkO3TdeVIZSSsbZOLoad4mx7Dp
ZnHCuJE/xfEQNwXuYO2qOgtm3K9iME2l/DS+BGuLsXue2jDZh7DEvpox47aKpeho+esZ8WtUuqmm
E7uhFeGnpGVDfYMXKRkehthxWBYIU+dn7ZqZ3f76xExHKsOn1QSD2G9h0Calw2QR+YLE0docyLTg
jUOHDcFv3MTh5Qkc9M2R+s2LE8VbedJrE4vSLdE8vTFD+VytOPHw9GGdYQcHHfYkY5PFVdB30zcd
psG6W13m+6VMB23pXDbbwqCU8SYH0Gz1KMixT2dcFqHj0MQkXAZ9b2PEF3A+540cgr7d8jsC55MX
7VAv2fcOu2i7m3iT7BU2w+iuJzLHcSVwLK6foYiS9bGG8vX3nK7R+jmtlxG37zasp1gQtl53fR34
R4MNjetnBrRogQ2CK6k9cWKa+FX0zAXhvg1wSF5F3rvxHedJJ3GgBK1quwL+tSe3E/ABfbCiC4Jj
Ek8XQ5gsNE7yCiM032zZrPXIXrkytSyyuG6G68wkamguj6nQVyTIBt9Uw0YJD6owR6Bgr/pxcHot
kmywDu58pNYdW3HSfzdqTWzFLbtAPAgHckQEbQ4OpQhhm0MPm7Tp10+T6Vb9gGHCtQfksUl2nXaL
jUshqFJHzZX4Jo0LBS7RJTMXD3tDynHs1ZiFt/Cf1LjDpDdH5xqhKcx2IxB7/KaRkmCJoLpczeLj
1MoeRxeojHTGXayUv60Dub6FrcMTgLCwIXOZQVTq7yahcwwvwK7dTS2I3j5lWrd11dYLrrM+6/Gm
BSJPhhOsC62PhJDalF2yyeWTD6BpjkGHqee4+pQ8I2iajtYGTpfxLHpxzddkdUNZs9VtQHdI/Z6m
yD5/YGYl/dc6pcFLSqgYXwMX5pgD7dawdC7s2GzQAMgsm0AWs6L1S75Otvlq823kPxLHcW1w2Jv5
LwhYtvHo5oavJ+NEW0WeSA8Pu0EUcRX1MpI3Uw0hv+Mrm4JPDn6WLurLC3uMppbM172Cg3LLwWLo
vVczlV8S5Px40MtuTYYibBo2dXvsd6Ux4kOIrremadmaFQMfMlb2bkSk2IkJE9UUNjVeV3UfjUCe
kE/6fD04fMm2LZZICv+gOWLpq6Gd2fSi+sU4gFW1bcHsIIVaroymejgaMHbhJWRp/bU3M6W3Gk55
X5C0W50rBovxjBeeDLP7OiTd2MId6RN7o8a5jx/XEIfjUZkQz+YRE7q8Ebll/ryuXQ8eSAdzlm4l
kW5qT+3Eh/xecKz2vs38zCmiFigWBlNEh5e7fo6Iu8LMsCy7IIQn8iVNSJvvYAOrZdp1YggmWi42
MfAKu1rxsVpmWC8GzunA6m6nwFQQfReRdQ7zGzJEbSOKtoPQXXYef23b/w3s9hMFeBnfk8s63hjL
clgOouWvYEcCTW3YarbDOigWfZpjl09fehFr+WNrEoR2eYjE/d53eIe+5l2O4+cDLvmN5rz/M5f4
OmBSaevmt635//jh//k8KPzzscP9j5+8LN3/40fYG/rrtv7/8Vcd3ocLFT79/IsuX80//ixAkr99
dRei8y8/+Ce49N/go78u//83//MvbOlfSOa/sKXYuQaK5h+s0z/Rpf9Y2PAnuvTX3/MbX5pjrwcO
fOwHBdhGobbx3v3Gl176DcA7c5D12OuRgh/6jS5FUwU/GwArRb8UeOtl59jvdCnadiG683kClzBL
8e//hC4FBoUr58/MGaNxdNmmkF02lWJX6U/sX7w1telJmh8B8/FTUjfiMcOzQ8OXGe7F7JFo1tOT
zoxDZrL12SeR1C480HBmQ5GInH5DLsJ4gYcwKNRwNbjpu6jZx/GmTnOw2QaiYMHF+z2eAzbvda08
raaJsxeCL+klt6p/3LzvEGy4IWhKo7b1OdhqbXbgALOgYN1ko12kQ7IVM29YWIlsqNXZp2G/Jwq+
R8UaJn5Maa6DslFm7EuzCHn24NtsuaZzEBbcxALUBIKQpmjd5WFv8tSxuCKGZnm1dJOWRaxs/UJx
L+dI7g1NC0VWCoRAPbg5jibc4Wn3HiOaX3ZSj3Q5aCe3qfJM0eS44TSLqk6Q+XGZkKUWC1ujtBhI
lz8POtmubWg1/OEMIrr0RI2PLmTTe1yv0pdIi8gxgccRHdaM9PqwRNkkCg7uNihWpdtoZyOR4ZvJ
8uWqXbUFGwlP/NPkVHJ9QV+PMveqigHQ4ITRk4VgmuCyw4MGxrBLZNNphIxb+4OnkBNlvWDg2zOW
6G9UQ8UfkKXVb8uGQ6WguZ18qT0e53iaZaBIwmoEECGPSz2LZM8TvpFHv1n+lvRW/SC+mV3FoRSH
W+/8mN9YvCSf2DT6vvJNSr5mUIv3mfWL3PlUCpAxiY3utbNgBmj7KfX8FfKogC8mS5sDAcqyhpd0
iPpqFbZkrFswqIX0tEU+gHyAv1EHPD+SIdmOcUjVGYnSQyCn7CHceDAX8RBs+74xu6wOOZK1bjs2
cb2dUjvlIJ1cXSE/nh/aCPb67HhaOaNauKpN9g5h0SA4Uf2Nrdc3XBbTcQSfdGiitt9nI0QalNhw
yZrVcpxyvKmFh3a7XfIu1IUYXV5Z79PnqFf1D0Hj5vNWe3rCxVofchxrLySd2yrPkWEDj36nTPTP
wH6/CUgtmUu3S7T7ZicWPiPXDEOMhnNbTpjm8X2AG4VXTxJzM9f+aUFAKgrcYvJJcAwBGGaa+mga
Ku56NgzV2loePEqAr+FbGvJe7ykUFpKRecS9YMYuGo4WjnhczLBykP0TSqOq4WwjT81oAaitC7wh
2EfMpHjVDQVAgJES3Njohxsj+2EoqMv4jZyNeAlaZgxuGaIe42zsjhkGlTPrZn4bAud7aDIVVoDb
JvAASokCd+V2a/CajUUu8ykoRiGTz2bCKFiRifvvoxcTDGjja16lNom+KYE8t5Qwol+bWmRf40Y1
+Q1Nhf8mOphzmFIEOyLLFjMILUbTHQP1XyiVkm2fbOkGQqSuS0+j7XMKk+qWL0lz8rMbjq1buiPm
Sag0xsDmVRdk/V5lyO2K3KA9UP3vcfrvPxPnj6MxilFY+p+O07/d8/9Pf9bvx2yE9VgZ6PEAihU1
z8tyud+PWXxaC5YFpVkYgxmMsbXpj4MWqyHTGAu1sBw/iFGlwhn8+0GbYhNHBjwMHg1FeI7/9buS
+ItcQmvltx//ucZxaZH89ZwNsRMHYVSEQxtL7oKfYOBVEQ2wOm1Ptc4WOP61e6PtVBd4XpP3QMnt
doEEBD0Ix32X6jhiBzHb4C3144oUxqkaT6f+DU9+h9MsFEkhppm+sySaC5fJ+ROizjz49TKFzPo3
X/WFy/6LOoAkT3B5o9kXRtgT85M6mBEMx97E9UnbcdOfuQ7UVa+GcTyxDGghd1n7MDhYCAGoBFh0
fXrwbsjeYOQA7xFr9jdINco1P39Fl33FF80EFAc7B+KfCgK51YgV3eU5hwnfIgPm5i2V8YxhKagf
ItrEfiwWPm1z0bTwLyBo+hfM8R0oy4EDslH1Mh0Qzag71S7Tc+9BU4qYt9erjfIHbcbnCTQWIyTA
5DtJ5KNxbksNi/ZtJiotmn7IgEu5JqtSDABwZ/RCCOKcqakS4S9YLyfHIQkS2FzyWbkpLrO59xWm
mzucyARiAlDeMvSgJ2kLLZEB7ihUj8AsTslJrtN1gyG78C2nd90y6gKnzmkkW1wkk5yPvNEvzNK6
6Df4NSwqfN2PRz5m7Um1SfR9i5w45m1rqySU9JBM9h0eIXlVE0yDKdimV43nYlsmaRuiZuLY9dIJ
cQxHlb7aPkyAJduo4lqcVRwgeo26rH8cl5A8LFp1iGaiee2LbGLiOPAtO28sF+W0DtszguZmX2NA
qjwHXplBLt3jDBp2M40eDdK53WgiP5+sdxk9gl0zK2hW2OaIs1VzIbd1JHdzl/bIxPLNdgXSCu+L
uJnjXTpgNKoc1FEJLqr5kegBgijsJ8ysth0CXUToUUWHbmTKQcMMm7nN6h4SzMHrV0XYe3rTjIF7
pR3wHZnG4xuP+uFxmOKmXGKekqrXhACCXyH9XE/EV9umG4Krfmsvr8Um3uLFJ9shIaGCJ6ZdenYr
a+Nbiduw37fa2y+etUtyAKKzZTusxIbsyxKPy2ML1qTCbS27st/G+BHnkzuucuVfMuHJlWOQB2He
Rvft6vsHR2l2buxaXyfEZtdJVO9pMkt+a5UXUWnGJtGVmlPxA2FHX42SzyXkQJJfESBVCjlkPn8e
MU02RTyOwaOTjpWiBm+SpmF7nJieAIIAqCzCXGrwZb1qK4lvSz5tXcq6iql8e7Rx7qMfEhl0dMpN
DwVUDdDr4S2aS+k9qOcBtA/4ke4c2p5Z0FBS5UBVV7EVvB59elCGZ+qH2MS4WwDcnexmFlJ2aTTQ
Q0DrRVz5uZdr2QXjvIfzWO+WhMY75AfzDUNW/1ko74OdkoPU5Ui1OU1hrp+tZH6nJtXD5NoATxaB
df1nKL8atOIo5ieZD5ADAAO/J+mU7WfhMdGg4mMqsF/yIVqYu84o2glwe2fobygUIyo4S+ZGgESA
O7sC/XZLlmKuR9vCgdmt+de+D7i5DaJl2bMwjc9T1M4VHgIsPgxpZyUcbDc9u56LLzDmzTmeWdye
ndLiuCDveB5gid0SYHDFyOfclNkyw9DyQDoJ0POsRgWArcFbB2y4qRpLG3pNGm73CqHj84Sw8c4R
G5FqRfJ1glug0eXAgy5E5ptWifT5ZyxBjg3mBuqemOvTXYbC1QXdrJPXBYcgBFwDiK5SQSbPQUQi
i5sJehfF7wlJfdaYuoCvOew2Scb4QYbTHCAtm3ytgoLipe6vXZ833R0DZUUrFvVQWn6Bc524oNy8
jF7hwWcQgMOaH3M4Xs9b7/3DlM2g8zxWnN9yLJuty5EMuA+GZSjmCf0fkNV+ODXgmooJ3UFcwDad
DlkOhlo0Qf9jAT/0SduoBjEBGP0pb2ce462ekPQgKdoBZZ6KYUX5ZMJVdTUYvRxxw9YwqJRpq40w
XYGjXkrOh/RQK3s9bmrYa7m4k1ry+dEBqt67WsIQJNnyxruOZAWtUzzutqW/odLKQhoAJcaTtOwb
YYoW0hR2KQCfCYw0gfAp+nT8zmoG4DPcdhPpDRiYeCZl3WiEaZPweLousHvD45ommh4INHS27+qo
ZbtsSiwi0anJ25u6ZnYt4mCN7lDy0ZgzBX/jE/3ag91xFZ4L2aVbOYKI4/yc6yW4EwgfbzA1hLfG
jcHOrnhYYgztv2o8BM7p2DW3w+T5G9Yx8xvRdcuneVJrpZSLd1lIDNh8tutWC/iH1sm1i3JxbjpC
kCLgrjRav7eePbsoIHuZir4pO/wytIZ2oSdBaZCTv+d5psC2uPgbHPv8OCnEQmFnUL3obH1M9ayg
vQlSdcj9E/ju7Z75rxNYkgPGUMRpwsTl2q6nVFuQ+JHu0kptcXxqWU2fhtk2YMfUXPgl68plXprK
znJ5UHEjyxVZ6LOFAQeMdVoqCY1wKzGt9gDUuKyiNZ8PLg7O1G26pOkyPJGsD6qRzUtpuzbc1cD+
doA8ottG2e+TCfhJN4I89xK9oXHzjTj7zmh/rT8GYYqRuAevGKI1xnbhx8A8fwzPw8ccjS6h2sc6
iSpfy/Qz+OwUVyEw3pOaOMbv5DKJxx9DuQmQD+8Ege4D94NHZdmFI3odDg/XNGujvU+XBIgc6+90
s9Vg9XrV4SqaFexMqOH7pGuj7oh0GjUBzwmYF7ALsA14ZmAhgFWDncA+rAUEqHgyNy4y3+CETO88
j4bHOgQ3g0LUxZyo89aho+Dz5/nDvFAqlAAc0FN9nKc8iBC8sCA5wgS3UyU+LJDoww5pLs4IzJV4
Aq46PFCEtJ9AiPEv8RIEHqcGr19Q0oXH4gU+CrNCnuUGsDsNbMgfzYcfs314Mwougi2WD89mzai2
JQrc4jwm24qHhJOvfQpDqzANAsPC0F6xAo/JJityAKhdERPGMYRrjwbWmicez/xsOncLbeNyAy/4
7td84kUTtmlStsxyjwbHwEUxbROiTJLpoN2btkmCAiiw+05WtNDOOvFzuw8WH39vnZVX7VwjFzLG
rlcDDwYoj4abPZt6DbqZIlIHt4DHch5Ju3Oakt0C6lcVC7WPwBeycuGy3scEKGeRoiH8gzYZBnna
kPo1rcfsqwTPslbpXPNfujSbu2KKVxADtFmCoYx4j8t6ZbM3V9k4jF9xbeInAja2+T4jQ948M/h0
8Y5IwtcqNCmRRVLzAcSxFIz9SDy6FyhN8/hdZBNtX3OAZ0EJcTdPePjn+RVzYP3mZN0OcubjecSF
Ci4rb8Kk5PCmWZF1mbj3l+f0BoTlbVH0um2d+UVk9QrMO2r5Kw3m9A5qEpiHzWX9td+m7onjMPiy
hXK7npbAgI2t8xPvZrsBWKrzh7ifEPTNtGvKULDxhWMkckWYSTDLXE1t5RIDZm7hmn1LKFlvdUoQ
MUdxi1YKp56DnxqcBH5bDxpoPEDEMR0zGCWMvKwk7u9sOkKrb1Bgeq8kE1/VZHKCh7pgssSagOwO
nmz3PmcOABxOgv6hZVD7yPjsk3IBtyBTzESRmwpH9j2yOQaVt7aP8eaW4TpwK2xCS+a0LkJLUbGq
dQ4UTPF2i8qthsScLu7qTtQrv5upU+42bxePDt4C5O4cB0sTl9Cr/AD6qkaq7MLjuG71vWgW8m0h
rd0p5O0QJYNbl6JvLWHVRpEkIR/oGxxFmy16lU07TJkOJ8iMdsrWwfTpoFSvR57orUy0FNcJJ1GJ
E+YFLpPch6m7YWqB7IYQhk3aLedaj2997F8h5Ng1qPdLUhlk4Q7OiL4z6zTu0tXktwGyhKCQ6ARu
NOC7PnbiaoyY/75ljTjZEN0tlAxwcK5jrt/c3BZsGr6FUkmL6cesh04iA8pdne7lMsgD6oL+G5p7
7BViC98CAW6C8qeKxDPAPwVPSgzNQxhvQDSyzb9kaP3fpgMzpFhB3twRM4btDenHQH8aUD5Jc0nP
uFvk7SpW9jSOhH8W8yZPhoXTVRo1tMf7IzzTxwjucgnOKEUKnt3MQR/U1aL9WmyB3cULhSlq9XJX
T4H/pmmLE0UGaLsg190nOn4ENwArsAlvhMNDEwRAfTCk+zaTEP0oGa577lGfCQfzZJmR1STwwJ2j
bTubUMoCrrOThXBQOEO2vHcrXOM8bgsOrYy3VM/Rjjh4y6xX0TOZl/FdrS4CsTPpfQQi4dFl3XTi
Hl2SRM/DCSI0hUQM+0+tybKt5MkUH1p88jAO1rD/YiKQayjrYPCc0GyCH2HLFhsJYEpaEt0knOG/
VEdOsNDNyQZc3PZoCcDoX1DeA9zDtzm94YFDRcSq6XXOG8+glWx365nA4xP5MQrAhrQduzE5nkgW
fC7t7/9zH+3/LnP6fwmv/j/MpSh8Vpgx/z6X+n3R/h9+2W+/5Xe/7LL2BFzgZUXFR/wEI+V3vww7
NDG+5DDRGPb/Y+v8H34ZNnbRFKE1FnJdPsPr8tFRf/hlGcYEjNiIv7ArBQbcf+CXYU3Rz0YPsrI0
piFq7BH2FKQXa+pPXfaRYW6AMqNHx8UC0AL6BExsQFO0TX3gi2awU1+ic7wswNSCCMqsa6+Yafrb
vp9qPIZl3N+PuKTbXd85dhL9ZszBpmt8O3TKmX288ReyIgk9+NpEtMpgGX/iOiOo2NBU4xLWcjtq
TCo4lde2Yqhhm5JHVO/axNqljPCzXYEHG/3ixdqhs4yVJebA5AqOma9x9M4aPMbLZJsGVySkCXZE
QG6giprNcAAGdrSkn37UnIaHYNHNsluXHqUPou0TsD7NUY3WQu1W20xjpcKEXffZgoqaVdgggLs2
pN+F6tpDpxo8T/F2N6inihWrI1DrrYuBbfYFTHJKzyOj0f3mlzxCcavl1bykfKtoj3nV2kHZokto
/Z6PofxiEcNQELK1/J7PSf6A+AJRy4zuS+WidMThI8bawIwSGHmIC9tv/YZGp3GoWBWttNEX2s/3
NQqU5ToYnt77efP3W8wIYOPN8yrQfYjDJ7/g3xvN0RPEgjiGI/Pj+Ew+jtL2cqoOHwcspmYctu7X
g/fjEIbvaDHf1gnw7mF4QKCD4xqvunrHV53f9S2IPxSgek7KBbDEV5QVceD7YQ1QNGO0eU26iD1F
F4GA+0O/EFR3oRo+FIQfAqiJ4UNZrA2Jr/CZqtnrCBoW4Epb4zyt44wDu7loE3qRKRowRRnzIBIl
qcPsAc1ZKJruIm7mi8zp0C66xq90X4aLCNoucmj4UEYA1NI7DND5K5VbBBRYt/FSoMp1HWLJzlsP
Kwtaq5f35FfZ9SHBzIccQ64yntN+bk51x8crQD78isoEEi4RCszvGjZJ+xpdVN4soGmueU0z9iNc
E41k7UMUgtGHQEw/xGL+IRwlF02+XzXEcIHnjwYDxjZzBeQOCjP6kJ/zhxRVH7I0+1CoH2IVNlT2
lddL84r+K8Rsx3P+5jtMm8hsoXaB/VCcnt1Fi+GbYj4ju+yij4MPqQxCBLIZCxl06b2c9rHotS5W
m6xXbUQhtpuL7pasSb6PH2K8thdh7j40OqbqAKPLRbpjBoOMnz8kvfiQ9zATWVIGH7J/Hmv9nmQp
NNboADeakfpiDWOwSjYcMDhkH0PE+jFQAHbrGDRFigauAR8eAZfts18yysz1iMrtD98no63Wae3R
SY45ep+DSMIqBQq6FSZOt2RHeY9cDQpA+wO+Jl/pj4gb+SDi7uySfAPsz1+yZWUvLA4miXFBh7SS
WLrkXuHVXtLz6JKk8w1wVw1JdVubpdkHcYB0nYxY2jhwtYc/CFZOTXFS5HkMKUSnfi4TlgSAd9Ok
s4U2LHqBYJp3cYoqXzLO1JZgRuYCKjR65qNFaXYFKIQQLRNZ5Y1NnpTAUoNyU+J5090q0b9JrSlk
14UdWk1AJ4vGorxTsBmypepmoIalawIO6ZAuB+qGGXVT0KFFT+FHHlAuN8+AdpJ7QM+mhoOBKtFJ
tDQD4LXMlwdA0K970dOxzDaToPXu0YPd5TW2TAEkJrKDb8Kz9tgz2gNg3Vy979q8pV90Pi83iaHJ
TcSB65QdFnYNUFP9eoc1LCE6RQOw2SVkn/Hp2hEpatgsZ+TGiS3dwBuLO3tZAvSjVvo8yrq+UgGA
pkTE+QYLQyhThUJyezOGeCWqhPVkT1jKT6aO5xTjKmqyRSiiCDnItqBoLpivLKL+ruizAeazQHUc
1Wljn3Nh/C+MJM2ZLz6EdSemTw7l5fsOQjcGgzq1303PQnaNFom5UZ1GDyHKux4spNDxLu86mAgQ
V6WIBUXzSs72VvFQPQSmS/cNTH2Bb9ytjxeyt5y6tP0iO4VmZINdAPcptQ2cKZ+HhRpFdDVykF84
Eud218a5RtgLBGrYJzbDu4iUaUAHc+ywOcSGn/BmiMqp0ZyGAZc07goAtLam+PrAbH+HE3mX+hhT
x4QxdbqsLDFZD4+LfdIyPF/8BakxzHIUIwqIeNB0Q7g8oTmKBQajDpb/zVh/FXP/cnHkHzoPnyEZ
/48Z6+cf6sfStX/6DL7Lqrnfftvv8hDpJzLGBNIrZyBgLvvtfpOHWAD6X5e9xReBGHwQTX/IwxSb
pjMsZUOABHGIxd//kIeU/hf2KiBJDbDUKwKmEv4n8vDnNBWfEoYvIYbFjdV9SAJ/SlNTnKvYA4Zy
ezZ1I9o1Ckf26GD6xKQBrT419/2SyM8QX3x/qXL8TQwZXv78P+eil78fShebpbBO+F+kkICYUsWW
DeX65JhsuKoj7fntKMVTquIXiTU7QYtmrM/5uqNimYs/afl/ESf/nILi76f41A6KPJsypNQ/5bKr
x2QvUTc9jbW9DVDdKLP6TqFMCUWS30YEcVCuo79bMHX5U3/6rim28cYp1H+S/BMrliJdxLIwYDRO
wixekESfxmk0gEBNttMGDGQepu/o3cFEB+AN1zVDgbnWBXZSvNO2Cyqi/ZtoCD1QCyfyb16Tjwz9
z18fhhZcEwk+tQH8MBL9n0YGyByKPS1KndIO+L+JZ/kZaDfoHqQLfVJGpnEzFi8MLr9pM7Yd10yi
VQ42S/qKbdS7r8zTbt6TAXnWfh5aEu/zVk/6qm2ldl9tjJrEU41tQvp+RKI/lS5IW4zWw5pdUY1Q
okKGPyffIoDM8h03Vzi/TfDouC14ZLCooNgixAkavfsmx6IAVE1egOSPTxPMv3sEFmN7bpbOfgUd
2z1b4MUnEgIqL9WKxQWUKb2TKiGo8hjj4Qz16NyU07TxsTAYzk5pJNY7Gw0jispo++GvgQ0CXmtm
bIe2sjxvU2bekiWNnvtYBrtY2wTI3LpYWqVMA+hrV3OMnL/Fhpp4H2KThyugIg58qtfvGqZNZRaZ
7CPAWHMxoFyLbWGYp6INdyly6GjCQrCtu1tX1+w6lMZ/iTQP211iG3IgA/IdRI1WPHYLDnuy9P4U
W9RYUbu8ZYiGQd0kppyjhaLbcYWY7Bk50ny0fQRSaJoeVJ77fT0n6Dl13X7CYXOsU75XaoCWwdWG
kC7FikQc87zS4IIPjcfLBpOjORlEe/slafNPiD7diaG9tiEbWia7J0IE1Qa350lNyfQN/bn8O7Zg
yUMcLyos8nnU5zbvMpjuzqyPAtzh/dhJCukqYSKT9g4FrHO8fDhk2MGBLWakWsYprkYECj+sSb8N
yictNlqN+7SJbjKGMniZoMN8kB6/gWIt20sYDOZMpXDXkULlDNsB9y0Mo326SFjZia13Lgzs1SgA
VRHa/jd7Z5Zkt5Fm6a3kBpCGGfCXegDuGDfmCMb0AgsySAyOeXRgT72K3lh/uBQlSim1pazN2qqs
6i1lKVJkXFy4//855zse+guKmg+74hXn7zYv9RtPF94HBhjzQuktvDnESJR3HsRkLs2bZWhvo8Lh
qjtwWWlQqdzStPZNm5K5wgEaxrMrtgwk5RYLuHNfWdjUTD7pbSuWCczB0AyHtHKrzYCcGDjFII8y
EiAj6rh1PuFTmL9WRtxeMYTK+zTzsKt3XWN+aUvb2NcsFi80QyDqOXr3rWFtR6xMLM9Tb8xpaLtz
fvL4DF4qt5Ef5ViPj7Pn2Z+h0hRNmOQuL3iZ2+oDOTw5mp29oCNZg3NK/MR68bnViEDlaUbgKCKT
1huau4UCVT2SPXbwA3rtS94M2r0+u+Yz8WoZeARA+QslmLaxi4racENM+p1xSCJ9ya9NAAbLYV7M
0SYtaFfB2NqXBNWtoJta67RAJbh1K52rq5qLy5F1SBbEWPX5DgnkG8XXPoRSNl0NBuhTnpLuwuDp
YyfjhUVXfe0WPJ0s8/L93LbzbrTcKweTylakqwefNME+1+eOtb6Igqar2n1Xd/m1MelvSbTcCgAx
EKiIVWta/onx9VmHKXHoIiNI3eJAugMxkk1FyF7TVYHVgnybNF7VMOOGq8b2P5CpzMtsgsYxgUU8
Yge9t0d1m7XuTSLTdgPDq94OfV4e6k5mR6dsik3qgE7F6eJfpWq6Q5m+ZIVj7hRh2B3OYbiAhmvt
GIPKu04zjYOreU9pb6NQtGyd3WjY1fhwL0bPIimrZ1cz7zCCMmTQXPkC4arb6iTy3E7bt7G3T5X7
msTLTQRzBsgGZhUIFeOGQfze7lmi1H0WH3PYO7upIMTLPpcfQhNGZfsZC/0nJ3HTTZvN6KgL3tel
ad8nAu5ZLgLAlxZngvlSFOmT6hklYp6/rWHl3cnRoztXLrhe3aUNTX25qWQ/bONe9KGSJKQIKflb
QfrzWOQId/yILusJzIVQXfRuFYTA0GzIY0ZE8PWWXSrEuOE29WLrIq0IOKvWao8R38GNqef8jdO+
DmPoaYqlzuAEMzahTdLm9mU9mioN6OesD3Fsj0df69t1584Nm0/kbWyzFXmy4guMpX0dnArTjt/I
fVW5JjaKpGfD4tUfLmS8/dgBXwjNaOSJMF3ziIMYbULY/p4RGHP1SiRiozDtsHGwip4A9pA+5H/0
RKTc+IpcYgrgj/mOOf6N/XVDMMzk5Fe800gDf9UVb/Roiq1jamp26IIT5UTp24sztchSzEPmDAMM
Doq78TRysAH4h09aAcMoiut83y5LQhCFNVu3MowGlIq7dEUa5WwIj5On8xQv5psovCdDDTHbPn5u
yeKBfuJQ71KvCS2stLy2ZhzTtlMctSWbdmmp7FPb6C8u7IE4kJ2tvZ7xRq7RkIrSibqGSpXRLgfT
tq3KWDv4RVZc22mv3UWaiDZn4hFRSHWZD5H6eqYeJRN/gsKru/VMLvC3y2FnaAtMgXr4utiJdWn7
zMva+lw45XLSI3mKfAOABCN3trfjJd7yMOJJqGw/bERfY34R5NoIyhy4RFfbVIgUh1dtYDdxe3/D
pM5PwAWbsPvOUlKrkm3kvn+AJhexsCLaj8Fddrc8JmypurrIfoYq8Y9WdkSutDZpVnTgJH/iK7mx
p9+nWBvqQLfr9toaOuNqirg8d8Rpf0YuEaOKL8q89q6/Y5eGDNRGMHT++B275EzVLkcreWlNme59
13+OgA4WhKN97x5znnW3CM24qcw0fTKKCT5P5V3qbasuOtSNZ6Rn/4oz7Xc8JhydEX5vrdr/BGVS
PbvZqU7ghcCsunVtKCY/0ZmaXAz3NY6xnUHQcTMuSmdbhO14LJs7ks0QQWvivVb9DagRBqFllBdY
i7IXg/VcOGKwwn6eVq+RWX7gLUm3UcwxG4jBIIcPcmPD7Xe+j93CW54a24vERWE5Hl97jH/3E94g
ucnyOnH3JF3LjRNNSOhpBB/3a2xO2qO0J/+BlKTWbTxof9Welfr8FW4YZyibi7vFGDWOnMh7ycdk
DKZWu8QKKXYa5jtgQglv7sg8Jlxl9x621lCxayHI3ug7mNfOJpMFgemqzx4j9iNBmyv7qFmR9qkj
cM93grWa1NtLwZPPnSvtptAZCwwLOl+JxJn915jMoBnY4yLu8Xf5nD7WjHeFUBqrpMa4B8ww1MfZ
GOzbRM3RTaIiUZ/meDYv49pxiZCTNtn3pRAc21NJ0rQrCDC81tMw8ttkTVp9Y2pqL1DcJQc50bws
1lczEo+gL0V9hY5PeEAdlhh3HsQPRLoyjQgGVFxOCQ1+ZjKMtlo9asNNHnl4MSw9G+tr8Aaze8/X
RTgHQHPGDl9N5JUYjMjigzzqSSaXZjZz2OfuezF7AHHcKAFvaPUwUfHWViqW18Rm6uaQjIv70jdl
RWLSYmGzevqwjDy3lv5FjMUd7gXnQuR6sl8JaYMd50dD0wm5iIh4hsouJk1OR68YPkrpuOzPGASZ
rJqdWPLHIm+6A1YaKLKL7RqHghXTdSYBxEZN5t5WEylEo5z6Q5Fh6wnwFEU6sbuoiC+TJdeczeDZ
oOGaIY6Z+iIdhoeXHOsF02eYdPqQBnYbLY8rcluEWlkaF4TInGyblkLhxSJCvSn90QIgYKfFQfod
ouW8XPhYLTZGGS2vRjGkJnlLJFBr3/pe1++BLtrRjQPiMGSbttdsKeNrK4K/heY+YDlqWr9Qqy5t
ax8I3f1N7Opztmsg0ADL7Nz8WCyAOEgZCoEDOskBe0N26cRWKi1ShxZ/zAdJW5QEntzOfFCONK3Q
UyQX7qI+ybugWyCr3SRumULVTe0uOrmWmXmhP3HBOvZONrzpQ5e/VYi1PCG6KueQeMfovajeVx+L
NMWwJYbOIsz0tZbFndTrt6ioyi+6SAsrEFoyzkdIiZMHGVIs7TMkXo7cwJ3GEbZYk2huqOuy4fbS
RMZ4SFu3FjvyPW6EfrySikq7c70Tc3+XssXOOPhSsJbWbS9q5b0Ufp72l6jBGKTsfLJ9HL4dBm8o
ZtwyoL45+Mni1TLmJjp+SZn3GBdXT5nDtd1r+zeeBSuIVt8ZKZTArUbuPw3MBc1xPSLnyO1DvsjV
yldekRkWoCRLhkTknGIFbRQP/GysMEFoumpnK9ulHTt73Eb55yHhg3ILgHWR0U1PUEuQn/gNybob
qOmFZlz0vZgvCbwlxKQZafNh0C6UiPNvJhg7XgojfF5pYWTWBvi+EHs8OFD7bMjIdlcJ+EC4C1wE
ZnW7yHi4yfq0OC6TOxJ9QtYRjlvfkcQav/ERJwk74MxnB154x6zN1HueARdjENdyclw8XPsSFtx1
e/YXTqvV0OGP8mSd/YdFn+f/k4P8t5aKiL5rCPGv9eY/61H6bSf5yy//sVxEYGaBxZnssqoBy/67
3SIwelIXZODZPa6q72+ZSP5NZGlWiJiUbR9V+of0TJ0aejTrRp2gLE0Lf2u3yCLtD3su4g6WMF2G
Fwuhm5Lv30vP+iR7vDsVeyQSyFmw9Mn02M8lO4c8E26Jcpth87FrE8hqrUHtPLWjofYD8ly6M5np
i5NXL7FxX6wxLA0A3EbG6aOFU5p4m5MEfTlEJKr7z2XsJndyJv5c84LcEveGALngqzINxTeyI+VV
G9VLZ4zZoZMCb5WmUgDj4NSNxY+2rC2mbWPm1aZR8KoMi1xIZMm7ZQ2NJVb8Xoj5a29UkM2ABHwV
XmeEbT4NbyzP5qPFpSpEbpr0HrOJuZqjq080O9wlXo1aF+ftri3FYxH191U/YBcks6YSFnceVm7d
zbpLoUPHnUz7YcqHORSJRYiSowPSZ+6G6Rp+a3WnR9Lx2oACjjkkfM6cbYH6wxrNdYngzcZjbRAg
0WMpnPpyC1mxC5Ej9ete1ahnMvGPRqxNINnUV9y9w0HMpjgqo4cTZujJUTSE8kQOPTZB7Nr54Hrw
rlQQ3ya8p4T48qF4XjR0PM6e90G0kNClukv15YGb5dd4nstQWnX2AFWj20ZQVMLGLyYQyNBCRJsQ
BujXYBxhQWdOj11OjLHqVLIbcpDh7hop7Ik5HDxuE0FmaeUGU0UUFsQP9UHVm6FtLiLNK+/kpOJw
HByTW7bl3+WFdzdVWnERc3VE3hH5YSkbzGXl8tbX85VcE4+u6oeDrK1HT8af7Ta/LbkeYdWZ9khN
D6NOmMi2cZ4X5CfBdn9RrnzwRCEvtXHlHK05S0jlRC5LULpgasu5/uRz/5932MyS5dB2XFvCaiRn
9IU1ULdzEjgRcPbR1qn+2M8ztLkJmDizUnylJc3K1EPzshMu72XLlsMZnOlBSVUCySbM1/qD2NdZ
WgfSKIobROdyy8c/w9G10m1VDG0wUUiyqfS42DtlfwdwO9+m0ng0ejY3XF+zaztJ1HbM60fdKesN
Y1h+xDUquOZk73ihcdNHXNonoD0sn1JtY5fsWAp04BucFh+6Kcuwd7wqcFOpdiRkoeJht8elFqun
bLST+3H9bwpfG4ADsZZmPXnEGim4aVuJ9a1qcVQdtYSnZCvNqcarUBey3OeGVt/nBWj1QAd7hnOf
uRlKEcvsOCi80pvDpuu1Ef/I0OpsxKX91rYtlQulkXmnrmizO8MZ/IdFGsOLHlOx4CL9fUBU8CjL
gQBXY/4bZbmBARQ/CHdyQXUuMsP/OwqJ4pmw8wiHxi4LeBerA9Bfx/OwnAf6btj6mRIteKpeyU94
RoDrLOKHYGTgJrwCZE+Q2Dk7edwaiROkqVncZ6Jf6KARQ7+TUyp3flxnO83mdeNrErpRhQ+Z5Bkf
yt6DyWSeXMPGCTjYjPs22xnFprOXFjOs/6SPZbock2h4gbbDBzJFncuWCrzZQ162yUcXmSYMcxh+
HXy30TZ2wJn9A37Q2d2p2hU0rKwkktDAl/ByPox+IQT8oph871X6mSDwM1DgP/5bGsW8Myzir8/t
sHpPhjR/X2vO397b97hafm2oW2XB77/+t4Pbt7FqsRgyma9IR/50ctN9xv+pUymD+nJ2hv04ucEc
rIKf4LS3bV5tvx7cJlVZjKeWrlNba+jC8v+OKOhaf/SMGabn85/GfWYhWnIb+P3BLTXup5k/RCRJ
7JJ0glfa8Z6gxXRZLulgfoGowC4lN7LxtGSCtIAJ8mRN44/wl+s4Tz6R7qida0QXvlux3kf9bamV
stsATxmDuWKiObXslMQJ08jyMKZJO7HWZgO2IQ9eP6Hej0c52frtUFnTFa0jzD6LBlqxwGBK6r0O
Rd/5TmBLaw5b5rN9ysQAxEyXTHExzCADuuKRkU9ghZlK72AObOIivevvZcs6iveQsTES1q4tCPo4
RFBQD53utm7ot7HBNrluL5IuBxXCEHhIF3bWRw4HmHaeXZYx/pTWwR0q7dMwedYMiz5Xz6WGAMD2
FMerw2IM2OiIhOi0KDNB4wDvCoY4h1uGUhRPF4Zq3PFk1Gab303YeW9Go8mP0cjkH5iDOTDM4UXB
dV4o7WpceqafKZcKrnjSmKFlN/HTzA4c0lhdjNHGMvVW7IkDKnXL8lBv7LBiN2pbYScG8ca70jll
vFGmYzZH9olFuPK2TpkO2OeV6V/24GPiHfAi3C3tuJrScAEu/d7CbMbtJCqvgQ7U+iU51fmm0c21
7GRMYjb1Yy7v/BhvNr7xzpjJESa1EbhNXN73kaOfCiGLC5dX+inV/eXOM0BLjID8HzoX4fnCW2ga
eczZv1kHdxyMV1CaZf+Izaj4qPgN080wKCOQFv1vMsDt1tp7s611QDK+qNkwWWPBcLtMM3tlHa2O
yhHZ75yTIk9w4/aVfvMdCu74fMgJYO3QrTonNKp0eF1oEVtnxT8hhJfS9d7gLBqvXQ8l3DR7YjPt
NE99MLQ/WOEzugcGrfRxEQthUn6f9NKop35fkex5kEadP9orPDzBInglNLatZ4I4ripnY7Vm8jpK
ZG+xosSnAr/KhjW78QjTiS21YOulQzxXxqsruU6Nuib2aYWjAFxrqr9XaHJsKO3mNGemX4Bw5wkI
siiTgP35zVjzAB3vRDkdIo/tv/RNYjgFHrurwkprbHWQxxdzwuw+sQjFxKX84XqW0PnJgKJK9vUy
3FjdappeaeTDJJv95MOBl6luPGPxzA/m3Ozbfkzg5NZkx2ILSyKcsPGrWzrq1amdzN/ye/GhUtoR
mJ5JOFsWFHzEKIussGvvSXBWOpN7l8ABDdfMkhd15QO5Ssll138aY85gMTRqCwJsr0aZAX1EcG6n
1nmYaw9qw/h4Rpl3Tu8NpBCW7iarWbmsccWdaLkpqCG1HgCBY9X8DWwe9Rbg9dG6P8PNK9ypG+UV
1V7W0n2y2wFc1JqD/hfAua5sIBJUy9wVbVkfS27Q1/hEyJtl7jf2E/SDmIl4IMRJ88KvqPOaXeN7
libLZ01H8FhJ5y6q2XXdu82bASf3Bg41H9m/wT03lKOFTWRNIsgTUgxnAroqDLGrDJf9/28YdFOg
fbaIpisKnS+R+Zl3E9foNYs9pp5GBGhstMcIjQtSKvtCIrDGcbTs5Ya/Ea8e0kYs9sqrMy/dkVx9
sUW+5FiHZ4LCY78dorG8Wenpkwc9ncR9E+BluPozgvrYtLAFi/KzBEn8lhDafHPaYXiZTPl4xqkT
RFDHvCucUPbW56Ibv7lDL7YYLyknmf+arW4VUG6wj067RHenI+hGaJV9pB9qfvvTGbAOk+4GpvFn
NvJPcc4DvvAZHZRpP0Pk0m7+DLje2qxOidoQjfsBXY+y7mPUurtxXk6EdOjkkX/BXW+MkatgA10x
d5qtJkBw5LF29RuEPfHZEY7N27hy2CHn5pjpxmyrL3VW4v4Tzn6OUGSsuDXCM5s9whGxnxxmRwol
iLWLwUPe1kmvyQp/nM4Rc8a0E0R70okQh70+XvwB1y4WeLtmo4DP6namQvwG/3dwO0n/CjRKKi5y
q/5IE1keIpXZOPGsrNsz+DuE5fVurxVlxrFmOeQAz1R37JDwrJkdoN03h9KyACGPSxtQWRUSr29u
MryxzWK5T6PmZJcQWvm+Vq6W7nvhpp9zmPkEh+Juow/jeDsh9W/WzDc9Zu2FKJr3ymFnBdC1ebAa
FxCOGpI7lPflAhIkei/Bli7os9k9yNiobhWEx0BrluSQDZa4t3KqEFJSeUeW3IABuC67t6Zspm3n
1NOul10aWkluXM2NzVwN5sYbLP9QOGn+CEOIj0bPQO0iX1Ewypp8ikHYN80C3aab0mebeW6bmOln
rSubI9U7FC4h0s18tTYKfY03UgxArvo0pGRSxrJW94R03i2rXcLcLfRDRCPmRZL2r0MNUY3ZKl77
Pki98Eq0L4gG2THqBTPjLIBUAmi/6wcUaOLPD+wJq4s58YzwV5Z9Z2jbgl7SSfFimIbhU+thNm9u
K7gLNDMo0ItX+czE9TGNfdP0AcxFWsBqJSdw0m5VJweRDziXsUg6lh74EXi/DUqHldBf00V2tt5Q
Ona5knAVROB9VM8muGvHzyyiQDE4Wbzl4zJfu7Pl7wG6Vi/wBRPYe0QZfRjhzc3iOUl9qnqJ6R4D
HBhyKOzjw2hOC2m60Vf3jRQ7hSl276vxtlZZH++wiRsf0mn8L3lTOdu8UiO6w9RtTQO9QMcdcTEJ
bNJeRyBH0hZ2tChY2nQzB4qWI6aLuo32vIDnoPcL/Utu4AFufcHEb085QpvfewfppDqKZ+4983x9
Gas8vVROGR9U6i3bVnb1npdevRVzz40CUwFtJVDkdr69rnj1bjraJl0/ED1pHgraXv+GZmzf1Gnf
7RPQ9Z/WGfdVd5blQs2lgdMez8O1k+kGaem5YpeUW/kmWtUuihfpsHCGktqynAoR/Ej1nauncmsW
6nPDRW6zULtwSqNSfUrNekZqHfX8ZnI8+92nTeVpjoZp1w52om2xHdKPw8oM9TaatRcSmfnKrCBS
ZdoQATZjXIxyE+tj52EJSexr3oI1/4xHmA37lHNh4lDui3ucZEFV4rnBY5+bWYpdu5kcsTXSocq4
I7atqa3JNpLmJZfQAypVgtOGqtYmcGSlXk2HRVjYRTP5D6m1Pcgjo772pxRjkjOP8cwVyLTQ6pT5
1C66/hi1HcbvEgkQZhcLkF0NaEq/FYJtF7v9Ov3kK6xmd39/9v1/iT/9boj+L8Tug9rjMKD+9ez7
8F7+45KSoX/cVn3V/e//9TP475df/GPwpQja8lxMr/gt9DVX89Pgi7NV8CQ6jJ4rxw+v5o/Bl/F2
5QdBpqSOC8cqf5pfVtYQ/jArnrG2bEx4UP7W5Ivv819W1iBxQOM4lkFMybH+YH2MdQM7WO8whcWa
rK6jM5Itxwz/Pq+cNu2MbIvGBfOefs6xy7SOAFb77bdFprQZERU6VsIpnqH0J1usVMbWMNJ00zsY
5ay6El8MjPChWywX5pqmJwpIhpF5eI0eW/ilyjQLEjN/U2sKf8mV95Sfk/lrRp/iPRBBa24fHxFx
gDXL75IQ/IQ7wz62XuPh7Um4DWRqOuKQP+czxGXOlQLODw0YoBT0LW68mxr+dzjPLTUkNTyBeSUL
mCtjQNYAvJuVO2CPVfOWLBolRA30eZ1TO9QHx2GVh6AUupmW7/XRfmQ+/lp2Gk4MDt1joTsKQT0V
m5k9FqmApb8oTfgT/jLmV0vZR9thBSaMsdM/8EJV9COo+aulRsAKK2KBl1H5AgBU0qtgexs1d/Md
tRvxFdkx86ZdQQ2VzJsdVh8/xAsKMk/DgtSsaAeiOs2+mlwLK2HPWWDEsP+vuqpR5DPPdIi4W0kR
k8cyg6SYLLRdtZBvvxSO8vH6Nqt8WEmXkk9g37g7yrPEiK0NuTE7S4/TWYaUZ0kSwDjypH2WKtVZ
tiROXhEfP8uZxlnaXM4yp3OWPKvv+md1FkPNszAafRdJz4Kptmqn5llFTecOnEwK8XZrRbRPUDzU
zh/LWX6NjVWKZc3Nz5KCNvlG4+rwJutciiMvZqopZ0pQvNPIs9js7DiqKzCybCFxWmL3CByKTZER
+ApkG9yJUFTwLlVNWJPe+sqSix19ZOXenYGcPz/addq8mFOevUKEGG8wFWnjXlP0EV6odpz3VpWZ
m8YoteLoLwmvZUObCj3GJNWLLN6IjP/YrT0y2jzGFGU8Vw73qUB6pV7BssuK+BQz+/X3XWupDB+Q
Ja8nnW/M3m8Gjw+JiuWVtcBhQDBIKFsj5Nxz/60XU4HBHSYfwaSoxuJJkqdjDYpxb3kxmzmnvKFJ
ra/FMC9I8lTqfRM+W5owGVzMD4uGzwmjD+pOABKy/9yzDwbmIaS/mQwJlcadtOHB78Wkdtx7q+gW
gCRgTXOMVyaUjyzLUscmFA4KfN15QyzS2wR7FdwZfiwKD2OPiKrvYzAMim+WUV2xSs6BnxQjkrM1
mdn0QPgEm1uZ1Z17clKVUrjkl18jq/K6rUWajWsdtijI79hZyyujGsfmfq5RsjYrWdIPI8gaLF5q
q4fh4JaDi5LcDLMWDKL08QkvE6QEo7RB8vEzz8ugkN3An9KF+EkgRseSOk3w+kPKUziF6TLNy5Pq
AHJvRFxXywOuF7d/NBsQrC/2YjT+RQ+bAh4gC+d7AxSCEcIpURdxBApmW/ayrbdFbObfaCjpC/YQ
jSO3sGGG7F3ZZvIeT/jOAkFUvLlRNN5eC6nMAzSS5TmBCPlEUMyLtomFTHaCZYJQEp0VBGtkvL9N
v8sLKsYFSIOAvWjVrdmv9vE1lchdRiATTEODeyLLrHy/JNJ4wsTn3ZfYWhNMwogj0tdnNiAFg28+
5N9Yn0f8dNzeBDIueGvBt6+/VQ7qWoNJKLA83dx30ZB+K7/rO2eth4w2uo8+FMW887So/sRehfFY
T3UsazqmoVuu4Rp9Xiu+EwNM8TCfoZ7/cyn5dwiIVHQjJ//1nSRM0vc/JHO+/5IfNxH9n3hqHWjz
wvpp/S5sMjmmQzzDIwXxfTP/yy3EWAHEru3oNo3CwrYsYh0/hHMuKGxXbbGmvc+i+t/Zv6+XoN/l
Q1zCIcQMuOoQHHLOl6SfI9vt0PoFUVxv7y3Us+k00x5tzLOB2TL8W16cbLJepAz4asrMfewLrKxj
L8UU2KCgSqq2M/fLTz+8PwnKIEz8yx+KTnRTh3AM4hHa8h860Q1I6jNWK+ITRLpTkGUwxeRE46Y3
dFc2+7VDW3pfIs7xVZLmTTWJrwqADX8mVzyIemIlPwAbIkrrcD2nRTjQovQbqteuAf/9QBhYfrFN
eW0aPt1QrXGVYxJi82h1YCDivNI3PRfHw+x6yW4qswctccXr3AzTY6rjUK6NEBgpzszk1OcUT1ke
HewegexptGYminSrionGwDdDf+4y61inPqXBOl5uTOVHixcjkfdvuAGuFosYckXdqTnOV7+VtXN/
ODgOe5mOXpbnqmU2oeBilwtZbZNlMbaMmimyhOcE/lA/Wcj3lWHuUl5zfVeXNz9a3I3a8p4wq5Nx
HbWxzkMvJS8JHYmXP9N9v/RTqkEgMhmCMcEPtUoOEV4PUtKpBY3JfhnVsuva31W+k5KiOgwsGA42
Nt4o8Z4+YMhf+9/Xc46Lmx5mNGIOniMvjcifWANDrfitDX4gw74eQPMxymok4rUWXlo+rqV5OPi/
VsN7dXaZ2cP7uR2+IA+RDTDW/o2G+Fiv9sloXCG3VLtyohKaPTgOY2KVRjvT+K7f/aEwPkkODjXa
RLApjefS6hzQ4vMVfzE8sH/5LOL2Na6TDv+Vqrhuzu3t9GuNvBMXn1Usvv7WJO818bNquE4nDYoT
5mSTXAVJATsedolBcWakmMgbIIy0Sh1biQqF0+LY6VN17N0uNOkOaafoy+To9RP3rC+mQ1cT4VXz
XDofT6jOkcyTLai++c6RDj3OOvDL+UcFvSdEsylb7Qr+QQnojKoZf4qiK/yt/palOpP4nxTSj1mm
AUQw8S5jTQ9VjeHMV8berzVvv2ZEgpGe6W8td+kAHHjgeBN3WG3JO/oQagd/DUbNxPwSSXbfRlWl
W83zin2tA/LFsmeAkqIFIYhgmtWecfxeaB8xT4Qai8U58Ob+sEz1Y1Y22VPr+R4NbE16osqF8pK5
8W9H4N2nViVhZb8u9LdcoFyqne1Aw1I1ffZaDVSPArOT9Oe7HsrZZnDrB4On/djXbOsrWQaOBSfF
7YtPeJ6BxUTeiQvfJde0y16jqnogx7FNW829HvQh2gF3yNmppkV8ZeImvsyyYniMIN68soXMLkfa
1QL6PdANXa/GGMySL6y0e1ogrGstTkbcdAZfTmjUWxo+9lZNDKimoYjSae8Lkqh3RzDdzAMu6MWB
MrX8kAjuAmOMAqcvmhPWzXgLHwdMUGJfUJIznGIZLd/sVsqPuK01mt4Ily+F7/NReeKByhEeFYu/
vzKWaE+tR7EB3HYocoDQbFeHbywCjU8LN6anNLVh3uUt9SjpdtIx+GaraoVJLxkCGde99qGTxQYk
hieZXVyVfk3nUhG2S6BxusawHzrnRIwBH7P9MeMnDmvNsY6Eb052M2ohjuNuC8nLhIOaTdVd6+Tz
fZSMXJ7muowkFZeWgZlf1y4XlcltnJv0RqYNrR+2VTwUSLopd3BSAQFl8p7DNdHf0W9OQK4G7zS2
NNjqdLbd167DOABjZO0YA8ndXWf0WMCTBfFB+7db2yFr26hC6Wm1cZuLFO1AK42WXZCdIj0f+r6v
XjKlGdeurphZxkIBzCgItT9yaGuEAVgEwZMf/RiyhhhWEJjhtZduAj4obc3HjM05jd55Xwe5mtRL
o7dYffNMElRHgySnABRQ79Ze0AG5W1lD+1XZfXNRmX66ZRP94FH+koSkcih5tnTgadB91Va4sRXm
jTMo7DIzDa2xk2v3Xm/Fe6DofP9klwED4Eny47gn0+habxTbRdpOT5I5SNpEPPLIaBfTrIkD6TCD
i2PS06zBwtR6G3DJ76TZd3eRy3IUGzJvTri7rGLpI40ZDcEl5DuhDfMzxIj+RvquQgMYdB2Wl6Uf
qJsUJ0hesYLFarQE86nhrMgPrDIgr18yCkfOmfxTrWvl59EyiuqiTtsa23uykGpr86regpM3zQAk
ZQTrxKUinjVb1xgbe0BjuqNx0zoOziAOuah6kgh+RvNU345kHxjdPpKlapipzPIBRWul7aLfQfRg
2kpmsAk71at5F0UNHBNMCEYD6AtS2kEtMOYCchBLduVZXcbRrdGdebnUWt98Ug7NQBz5MgvTpopf
QGCyBShHQI8Hs+nUa9avc79oUmaDKBMxFuIh3udpEhdbhWVAEueC7eGlsvtGCas7hATfku2szOE5
y2I3dDA4HMbS01fSkx7mWS5DnFlRIMmjEVJzolPPYEGbwjzd+cx05QlsSVJiQx4G/cvCA8rNBryt
Ri0AicvcgLQua/dSt+BcyI2DHX3tS22J+kKbNZfH3NLquuUtHJXOFcDVYXonWbp8Ghv6eO7pbImj
/8/m2/+MHCcPS8xPV9p/6Re5G9Kyfy/f/3FfVb/bT37/hb9MBT40J264vk0627Q4VHHG/BLX98U/
iUMbuGZNJt11C/nbftL4p8tUIHQdQ6L93bPzYzLw/sn12wR7boIJEcbfWk8af4jLr9EUphUhPJch
AwLJ/2HvTJIkR9LsfBVeACmAAlAFlrTZzM3nIcJ9A/GI8MA8QzHdqNc8Ql+MHywzkpHRrCJzU9It
5KKqRDLL3MzhBug/vPe9XwS1YMDKVvnFyI4sr/aEERVnmZjcutLyt3qKQLRGbR7jYo/q6FNut7hK
lT101z9duf9NM7CU+j/5w13Hp8YCFsAexpVL2gn//iek1JAWBaTO1NqXRlh/IUVkVKsmLPNznTji
JkjT+gH6zLj92+/Kb45jXoI+cIVYREs/vSue8aUpcue9HBoUddbchqAvSCPeeJMTLVZ568ZvQm7/
f/6+4hcZM78ubnPky7Q/NJ10gH99Y9RBQaDGctwb2jLVRrObvVVWzk7H9l7iaQaAmsJa0dsmcLBB
F2YTnGoCVvJDQRzdalCiRAXcZeW605n9ECB/cdZ2glKjZGP36kH32RT4DJ6boh6+++WkCcxsOw++
nnJAnIZly+JkoooPx7r7ZkSiupoNL3gFVPx/QBP8wkPgV2X+7qIcB8akbMdCYvbzNWYTDr3EdIc9
Ps7rnFS+HZmUM9MlCUYIvHL1ykIuvG7i4OOfX2QG+fzov36pFhoaX3HFGxMR+stbB6ole5YZ7z5D
lGBCIFZNuaPEAUJsvYmhiLeKZlJbgv1aPR8FyRgZnpUEnxDjpiOBbWsjKIH4R+kHxe9tGuDHTpwn
s1Y3OiQhALWHdaiE2MuE3HLGiQgt7E0JpLlyo8e0t1d4ra9k2L/n3nCTWN6hyIq7LOPPHBZbbLEb
Vl6fhyo8ulXxKan0dcde4tDV0TGIsVZaFeQlG85VZHwepK6pZ1Eg+XwpK/OVXem1X5O7aCwhjkm3
zewObW3BpjoGUuvmFPXhINa1NPaTRbFZsH5eO7FGWpGNGDoniNMjIvN6HUfW1szVQSfuHTq8bwSy
DIfegK0Yi5TqLSntcz94/Z4MLJIaRb/FoU2ISfZaSu82rQlRbcUi++2Uvw8Npmcpm3S6+JWil9uJ
ugkpLvXnwnE3nR8q8o5hVNYus0Fj8leOXxDz093lbgnETZWf5mYhrXYfcYEnPowgB7PBsKPwZrLl
W+VAraUWHUro4nPssye1ujeqTI5n+Ifz3sgCieQjlR9NFmL+6sswiLcNESw3CIbNk6W9Dqhq1tTv
3sCnQTZkx7vMUtl3qEYz2DjsAifdKEGkZrBYaJh10nq3yjFhZHZxcBpHQEu7ZmrD4Fi0BZi6mcHq
yqzd6R6Jh/eimCtf0Nn2V9XW+lVY2p43cRqY/VlHaR6vpRfWX+mqa6DNdfohM8N67Vxf3A9J2QED
DwtYEZWupr1FGPAT0fIgi9KY9+KW600aTdCrwmsIqY/cvrQgBTjNtmgs5q4pfqEled5NToYukXWT
UMpKSMr2lOh+3jnZOOFoYAPeZaY4FWbRvAxeEj2yQjf8D9kqMoujxOSeLePiELORIyHZTOpmb3lT
/kiRU6X71gGXgOvY6q+QqCfDnTWQh7r1KsctN4yCY2vtORLchDHISW1qMm2xSoeEO49eUU1XjuXx
DSjR42T3Ue/l52AEvJ8kY7YDkd2zIua5tE9Y1A+bKfPiBwPO9pWE64IxDOuqufOREDXQFAL7Gule
e+M4MfbR0cF45fWRB4IpAduwpnaErRr6PQBVr+7YwSBBQiKDy/p2lIF37Nw6f01Gt372GbuzhEbx
F+wUneznNG1bvY576Fdu5ZUg4MacTV3VhskrJyv+rSzzAyT8k/omWjs6NzzGiaaLSmIlMtjF3AIG
NWhXOkcpwqFkqEwc5GpIcFouu+oY/D5biHU+NvBiQ9CvYFAiPHtkGs2mtPArR4TbhkPwKhxtbyMD
akriCm6NmUjKAhvEQkNL2CjuzSgpkSzk4w4yszNjQF30IWA/mOP7RJA+FYUIGK8lwSFgBwFaefC3
LOrSg+sReku6wL7wkoy7SuAWGdPp3COdRUQTy+AzJc6KETR8AKbY2OgM9gqyfkWyoB6yuc13mdFY
N4scoFnH/mBeGZbI1B6rboAqCH2As6eSNdfGHIyPpoycZ2sqySls/coPb5g2eYyaaE5PLVLmYWuD
9H5hk2YBE4+KduAB3hrNHW/uPeLMKxcBAyzHjgB54iHpGsLVQK31JDly2d5E03OFFP5FuiWWyqoe
2vshjaabtLEIP0watxPrrrElz1b+MqRw455NQiLgIydnXG83pb3yVKFnJvudvNeZmz4aognfpJtP
MIUKv8TBUunwbvKIpV+xgzHfpBN+OH5dbPCjp+4qIh8btnRUtgd+sXwXa4zRlh2I7UyCCGMub7gu
OkQnaZ1UV9IdgztT2ePB4Z59rlhacsLk8XBdzqiE1mrup6/sNZw7FJGR3rDfnA+JxbPCAsAYElml
JdKNVND9hJ3t4nKpQYHpMAmx76sB3IJRQ73bhFVAlDBbo85CD6UgG0htBgqUppk9h64TnhKTA4Ig
xiUmYczOHaGMdxBmCK9FJdmvIz/32y1rwflzmtgjAQmeGbwrgkjO3VBVdxOshS8OZJAbz8o5oHQz
bAvCH06sbPoVxH37WpSjdT27MJB5GBIvMFbi0GnTW81Ti++TPPAFwwci5bnkDwq1rpKAWZwyaD8R
xQm/pCIbgokk+yQUopUUV36SBdu0LccvbpGWRIvlRhanG0ihrWvu0rh2y/iZhisfs1PtYV/kRAmm
aKpuI+Gx83tgtKLNbC0s1ldRrN9cDsekMg6jbK3V0OmHMLf2UUdecyzc4mAmPF2HAZMsVwzxmmZr
s/Lb5lvU5ES2VEGEahzQj+KWxMxd70qzeYlAgWO+gbNTVPVuCX+Ns+HE1K/YzpG77bsm2oZL8mae
7wPkBEeXeVWf0ojX0AqNKr0aQ0xhIJZXSa9uIgcbLzy8ZDuJvlvbKSO2wk3I2FrCdMf5YWqMr7PP
FLBK3IeogFNwqbH+lnfj/0n9ytJ9/VSO/ofe8EZ/9OV/O3/8+/8o/tIa/v66Hwsj7zdaPDYMSi5J
TvRff7aGkDN+ox2jN4Ci9juT7U/pCv0fOxOaRgwbhC8vsOEf0hWbF5nmYudg+MJ7/a1gLFrQvxbQ
lmVDlPOkK1yT/1gLM+7n2p0I65oDqrcIn1w2/tTyU41gblEC4GxDFSDtMVVrfbF6ZykkrpvmYgHX
rIVbKJCLNTyr8LOvK36OeEwp3PqVbangWzoyX2YaH+FJ0KPkPhoMkySn7GJC7xY/enOxpkcXm/ri
77gtL+b1Oh+KEVhLR/bbjNTCWTd9kIU3dIp7BP4kr1ys8EUzN90eWTEWeRIMMp4i5uKdV4uL3sRO
zxjeITmkZiDLaTmCUfLIaLd6fq8obmWyDRZnvhvNPmgZDBhPnZH28apTPUTaCVXa0Vq8/c7F5k9f
Rbr5xfw/X0AArgeUfV+wy2bMFtjYURnTEMul5Z0BOAGULODzaaELcDkADeRqbA/4qp+8hULA8Ahf
AOPpre0P38A0IEEWPHBIYFwzq+123UI0AESw9hbGgQF6C+lvfl+DPwgXDkJu294W6umpXRgJ4UJL
qEN+2QMQnji9AbpV8MEC9EHwFbRBPPM0mPK9XPgL6oJiCFXTAihq3STFvhlCrr8BXRg3J89h+s3T
UDN3VwIn5qZLhtA4+hUs0aMOB2dPxdp/4bmd3eRVANXHm6qN7xVEtEuNkDun9YNsCdc8xuY6e1gw
HK+Xp1YGSt/C8CiGDTbVEivqhU2BIQUEgr4wKwId5POGqE7/tUb6f44vfAuWTMFtBlmBaJvICR5r
SBjmgsToLnSM4kLKCMlhe3BmBT/DYrz7OjgoHuWC1xgdk6AvItOyz2ndnes2Hq5SNU+70LmgOYB0
ODD01449ygNvWK6yuROrFEvkxoNHsRuGkNjjxvwSzhhe0gUB0hjGlTIYTtMaIzOFE5IvwJCuqVDX
Wwn+l2rhibSjNX1Y8AJ4WcLVP2ULgCRaxJl4onpnl0Zx5t2SjRSXt+kFXDJeICbDwjMpLmgTom7C
4OTko0/JFAaMaDH91XdgF62DZmR+0hSC35RflncLsOCQchJk34zMpjsK+zADmmx7sRfR3fLGetVX
lZ9B7cdM8lZmbAywEmKcaciOJLtKhxb0J+XhrCkxdd13oVFw8rZNdppZIT7GkZngsMBhuGoXq049
mznwHwv/jnfx8qiLr0cuFp+ADMmSC7E4f+KsnW7BReMH6nEGsXdr85tKRqED7mQon4NJaYGVUo/h
znZb3EUxLJGVGVbQIAADOvzJFitStriSzCH038o6a41vfjflATvZREbMaUFRq/rOaoHW4IoOE9gb
PnfBziJEgq3rxQ2lF2OUmi0qS/Bws9j5FwOVXrxU4JbK2wjIanZf4rZCosrHNLY2hVR37Ake6vi6
z3a7tnH12BuVQRUbSbL7FOS+mDaSW+5KLkYvNtp4vrKL/4vLPbtsUByPqPDFIUar0JzU4hqDnYEO
WkYsbCBdYyszF4dZtnjNIspYlGql+2AtTrRp8aRlF3saWfLpEcUyQrYeDsiqFthV+9ie9/bibvMu
RrdoaHEOjVN1AC9kfWoo7ilJuuGaW8BkSiH10V6ccyGUZ3eDAQtDHZis+RF6SO9fTTOupasMx8Yq
meqkpSyhsb4LLga96WLWKxffnsFy06OsirHzFSRKLQUQLj/vYvhrvLYRX63fhV3m7zIvddF8MQZH
/yUWKdiwiMKQAqEPyy5asQqezK027fiVRVv9GQU3qjJ/EZj5fULUL3rt7MO6KNDQhuUlGuRFmeZc
VGpom1Cs2Rf12r+2GvpPOATHMWoxnPzHopin7H38+p69/1zl/PGiH1UO5FmAEUyyHW8Zf//ElPC9
37gjlYlE13ctxDEUQD+kMf4yNke28kOk+2eRYzE1pyhZBrce7jpkLX9PGUPd9vOU0MKOiiZNSodR
LKXWr6PnTPQ0XaQVHQry97ZUJcq6MjN2A6z/PG9Hsgoo7LpbsNjeACE7SoLmBW5M0O2bC0J74jA6
hYbo77nj8nN6gW1ngbegGPGavocya575KeU2uJC58ZW1pzn29CkRjQt1kfmj5NA7NlUrPjOqK776
0Afvu2pgdMN60X2OYog6LWqw9ZDQI6zMbMqbtT1H0ZNZTdYnJCpUIyo236bU9XZ9PXjH1h7cg0kl
8x3/AcUJ/toRMnSJTLDMIve2bHv7PqtH80kWRXRVKiG3Qe9Ox4ig3w9pZt3GT53xqvJgLibWjFI2
jYx7O3T8s1gixYMhZWxGnBakhSVtXGO4KFeEcI2PltmxSZ4yVz0hAVSPtbeElOOJYyAdbj0wn2yy
17U1mGt/7Iga0M05UWR7DpxxC3eqn4NqPcrxVcvgVLCNXhOH3mw5ZBZdAXE6YuwJf6g1rAjdb0Ka
v2PSGd6xjvzh1s/8+pHQreoM+it7dJVFFpFb8f7bckjMl2bMxm3iTOWzX/Ry16a2fR7cCD1QMkXJ
Yy78KWG8PnswVQ2Y5bkXyOuYHJVXG98qRtOIgRpkO219xdy7SLe3cRKy057ww/VkGmZ9t8nLRr1Q
ZgBId8Y5yTekmRkkjeXYQ/LZOf9rnz3/ZZ0EDnfnP3tA3b6P71//8niib1pe8uPxZP/m2QzRMc6z
xnZQ9P3ZhPF4gnbDypbyw/3DWvDj8eT9tgjpQNC4iqEsC4b/9Xxy+VcSDjM3jEdrBwH6b6StOPKX
LYbFk8m2+Mj8z8XM8EsTNkajUYhCEfFukyo0VG7Hnj2uug2JasmXtJ9JE4mUGb/OFIG4jrC7PDIz
MXZNM+Z3TVU2X2WXYjAOcmUz+tDxTawae9XVfnZOdWStiNl2thF15i6P9F6NzapqQJ02SZzv7cQU
X4Ypy8/KARG9YWFlhQdvNLG/x0b+0cZicRH3mUOT0RlkIjCzNPaq9hghjo3F4DdikQC8pQ6tbQmx
l/BGy8xfC2n47D8KllJLewx6hCevB4o4d9+nKZ5v7UL1WzqQ8AY1gLgdECw9qiKsObtn5WxEmxDQ
qWmViWUSgRy2oovq8EiK5Dye4aDl+2xyWOvg/k3b97gea7xSE/oFUlZQWOx136CH1J1pA1ypxvC+
szpkJaimNSO1xhc2vOCgJksqKeNb/G3ZvrZtbaLcUEyEYKTIaUeann0N6md6E7EZ9DxkfU4PD+B4
Z07DqVEAgINxsK7d3OuIqmq8ARAJSvyNWyf955qZJohTHSdkojYjyWcit8jYcCuAJTYxtgAP7TTd
C4QWwd4d8MAcZ37656zshEJCES8GNMvDA7yGaV1kuzAinufIx7TFNkQWMYEAnwjGtVUknzoi/IKN
a+rsS1hpy78SWeKQTqrLo+ZcOQywI7ZiubrT0AYP01CHPDdni4HnbDfpPve0t3HafnhwSMX92ltj
fnB7E+1LEKn6iJzakiujcex6FTKHitb90PnPCaJMRDsJkY2M/Dcx898NWsVmrz0Ec2SsQCAK85rs
VIUaTYUMFNNphItkMrweHJVsDIv4MBnPoE+sgbhYbdTS3BSthIZoQPe1F51Gk3eRPNizBKbEnhFa
20XUMS36DqMrBlDeeCiCc2DLBhVox8bhsXMbSL3iIhNJ6kogFrrIR8Khzglba3UM0dW/RGQBeowJ
zKp0HD8SKkKuCdPz7KaaeMeVnKz2K/A6e4Wbp1PX/SWJq/w9lguHYXKD4rbBxEJsF3UNE/W5csDP
mgzXWQQN6yDnFK1wnGC4Bck4NKJ+aFJ1SpZYMMNtnX3SLFlhLYvCx3kJEMOuV5JmGrMm8YgXQxE1
PqA7qnZaNEsyZVB9qCWQLCGU5SGvFr/9Ja+sWqLLqlS9hGn70StPrCSwSUQsFro/1yjHU4pFCN8s
RPExrJ5xe3cbDRxyp5e4NHtIXuFZhft4QkNrl/O1ndsVfbp4yCiSIGO3/R6GaLcPm5y4uLa9BcWM
C3Vipt8zjFnpS3pbNMtrRSj5WjUSBZIq3Org2dES+VYEQXuVLkFwMmiMpzn05PMcO+mN5xMYV5Ec
1wgtqscQ5VB8PSzRct4lZQ6xbAhvjug5sYTQsUiD4CVxC/DxUBqSsUxeHcEDZNc5xOd89ZdAu2yJ
tiNlWe2qanl8LcF37gAeehUH2StP2tWwxOOJEXLfeMnMmzzi81gdzG8JX84rCAkBkG/7ZF3y9grW
SjciAvkb2UZ3Z1yS+bAkEgHuzPKsOvE1Ir9vXoL8vCXSDwzIMqYoztXY1bsFhlzNrSBA1MrPmRP0
Xyi2iltaLnl2L3mBpggQZWjIZE0JmDlEs72amyVjcBLEDTIkA+Sb/JFCuCQSasPrt3GEk7bqCSy0
lujCmetw5gsc7O1LsqGrtJ+efJmM5LA7cJ5l2PLcB63iuxwWAIjiPYoB4r9nIyk+FKayVwshFyFz
ow32HoI68VPKyypvEy2pVESq+veznpK3wZIJ3MuoTD9VVRF+jMMSamUv+VZ1acawRoyc3NHY5Ao3
SxaWZydSAOiMhy+g+8EZyXZhCyjVxLv0EqdVFJh2jbEQb/SMHjOPWjsr0yqQHw9DRCBXFS3hXGHi
9sHKUUQDVK29Gejap120RHpxprbvoyTmK6uG7sFsyKTYwHssUKdegsHqsvT1poRa5h+mmOjNteVM
zacuWeLM2Zo05qrrRHKODcUK0g460A5g8dfikkzWXFLKjCWwDBWIohYNieFJHZcbZwz1K8BoeF4w
w5yb3itZqwIGkItAmES0cQlHYytjNNh/7Pwmc73oyl1i1HSKl3YtoH6yW7Qc/0uQ0TfcZo4aPgey
sx+WCGq9z/oRs7BjzyUkjq5TH8LBU8u6jCGkl8ftGzOq/sZ24tY/5sKadsOU9wymIj+uWRKL5IpF
VVqfm2nBEaB1nU+wt6yDS0e+QOJT863gi/JUGHGvj5LAr2Kb4L+HUltalrVLw7nIn1DYFch1a+m+
siDtzgEAcjjAZuRNq1TqEA0cvpmzWRnksTYIx5sDHwOzdN2PyU4CjnvlSsTrrptJpgAnnTybY1Uc
szIBooyg2g/ZoxG8mN7VILFhAdpZ8GJnjBm2+BwNMh0n9TpNgR1tEMYn7cqPxLQiGkL6V2nWN28s
45NbwqVsBJfiephChmcdHA1UkVUfnNwptVAsJ6yYVw16Xmjn1Xjlok1vUKkiRSY+yEMsMjM4DFwn
33kiGfV9JYjW3pOpzT08QBvYqbHOHPZfuLs2IHoY9f5rK///hFMHIPAsNf7x0AEnTqSBY/2lrP/9
RX9U9aBzf7ORzlEQSYs8NLiTP1R3rE7+nDLY1m/MKSEZ2oAl4cTIn3YplPGEprKEQZ7Ff/Gqv1HG
Y9r4ZczABsVE6WW6CJF88nl+AWCVMjSk0ejgJOcaL6+ugmLbGjkDM8NoqAjqIfSGPRluCGvM0iDO
tgmDl7YNZXj2aB+JVQTUlMPCKhf4Yzk5FUETHgNDTxjTURD9BWwActaW+USXHfI+lpztMyNeJ4gi
+2BqoyxWoYgKyq1+RDFShE68TZPStVg1AMsFr048lIn0YoeDMFljlaNLL71GfQ5T39/mwxh9dGQU
b0IW49eVitJbU7W9hYmXSfWqCUYCAxnRBe52tkX2iV4XhL0V57K4kh6lZoF2CB6xh3V1C3kWjcOq
ZnRJD23K9KMgzE7coWApz6mZDkO/aky3G7eMLIbVmNeEMYhIhUTeomZdwQ0T+cpp2YgTKOmDMEjj
zHdWterLGYtrxoY3c83wGS5t0+7AHsZIYp15mtYgn5tvnjmabHrq0HsdMOHtbXZHLUhsGSP1n4zg
kce7JI2C40qOu8oeLPs2dXR8FVfaHL6ivWXSONpdVR5SZNbFJ8uRJR7pINV7a8FWgOplcjtfaBZs
GRa0hX/hXBBCuEAvMApi0eZF0DDqCxkjulAyCCRbkBn5hZ9h2YbhXIduHxUgHq0wqe+ADg76Oa9b
A/wGti5kdUx+KFdmMrCflKj9LV7kbe5H19OAqUnEqIO9cKvS4LP00jPsYyxP2jk0qLBwrZG+FrhP
gen166TMCwQ0ANtny1uEO4xJvNLeCbM8mhGRdETKOLvSIMMxTsRLGSwVr19el71+i7XRcPQ36Z3y
oN4XlUmwdxkdGyLaqcXR84CzWjFMU1zBvl7TwTyh/g9erH64HroAtQ7xfJ/CcYQiFRvjyZ179+TK
nC28a+9npkAbKwDLxXau/lJIaWwzrx9viE+Yzn4lyZfA8JCWUQ0QiJvIYM1DtdWeOfNwJdlud2qD
7muKRm3tCbyoHAThtiojZDi1kexYw+kDJYXcKRv1X9qlGRawAhEWUp2NPYX+Ho3HsDJMBOdsSd4Q
Wd2EpQbaYlBcZ7WgqSjdA8ijHk+VCO5TzhUPqkmgkfsM+WZCSkJIoB3fO337wvXObvw2kWvqgGJN
siepQLJTx7nIXnpUQ6sCJSrG/TTb2pLVP+M+5xYOyvAJ7pt/y23P35VlAaZ723mryhHdB2orC8Da
p3E0vjWDA0G9VejjbBawjhPCaXWdLcF1BSR/8YGlPjhN+SgWe92WW5yDjuXjJi2r9Oz6aXA7BiL3
V2nduCsBwX4qUSLN9bc49Da1Z16Bcfs8AI6mhbAjxP3Ze6pClrKpzYYt9sD3UXtTiXG9fI3FA+IY
GrZo8lYV5eEaQm57qKr+m+uOlglsPKJpgDkW1i1b2r4+e1ld72UVeDdB3ZovEWZJqCm+/SoyyB+J
ItGjwYRcJj6ockiatVV7N2U5Md8nLCchtCF8Z9VBkqKKzEdF1QG2B3h/nwPyMi22QGV5gioPySWs
XNhoApdg/k20tcOfPifz0Y2GExGpkoTn0r0zlNkf2l49z7IdcVZlhCrqKlm7KetJ0UK6q0OQPvLI
YWDdztlgUDMD2xGZ8QJviL2WPfffywqV3NhrxhcFUpwdahUX1zEOAEVqXz1ETHrm6YFN2LwXjIRZ
H0NHCq2aVs9cElEsA3961rFiElX14lO8bSJOnZWoKONGw3gPeZqswySwN5Wv8sMwVuFmSgp7N+IB
RwELt5+tfLhqe/M7e2y+M0aoWLCSErIiJYoroWS9a43sVvoUOlmBVHCBiZPtgTFy287+sA8d49ib
7PSGFCOJVTS3VdHdzMIpPrM1gmdqBDllYW6/0yiCo+9cWMPjdGJd5Z2T0OYOTaNo7/RkPvrTWKBH
RvgjndEBp2yKdx3GAIMMo38I64L/c6aOtS5Jy26cU95YKF7dhVJoYRliDoaEYATzjxsmkHpeO5bl
PIM83cGiwVaelyk1Wp4drAEKkFWn7R6dtI29DHVvSC9I2d5jCHL7Q9hP6gYpb8WKmaYjNyThSFqP
D32urjNtdyRklcV9ZTn6NCfiMz81YIZR3CSDS/SmSQiR9vsrnjvzu42hCnJP+pp78tUbtDi2LsMC
sH36VudJsRd+82omA/wM003WENura5Ph0A36bhtbUOt5Hx3sPgCFSQGTYQbOPnS5i9nSddcG6wlz
U6dO1K9nNxXHQkX5aeAPeT2j08pICvDDK6IqyXQsmtL5ym3RbpsOHF+dgG/rOzs+tz2St2ZoquPQ
TcbJdCXgAKtGMVx3at23vvXQEJ2EfrHCBNyC84EmSm2C5DdaKaH7ijFVOGzmyWySbdL3AHhQbTL8
nzniiIMYqy9ovbJ7dFrPLuY0EDuBIpbEmKJbEsL8nTNXMj7NbI8/7D6SV6ILlpDW0Qb0xTJp/K4j
6X5CCYbck+csnMp0A2etWjohMwWEcmShlxA2U6Xk57QLcb9klsKQLDe3DFVbnmxNhmkxo+LSm7iy
/PhstVY1nqN52IMcmL+Huf3Y2IMZ3hMRmFvbrvKn8MokgYrOulDVEuhUJlCeCtN1ifJJBr33QWYO
+wq/VL/PEaBNm7JssvmhoCEq1zETRfYTQxIDnrbnBAuBiT5mWElB2NvXroeSwJ3jOZ+sts95cDB2
FE8FlWoCzj92DeJm7Vbf+NkUsf5O+wbcCWQCshQ9hcd0s6y6nc8GsP1oM+o2LT9RezbVfWMkItuK
wU+7o7Yxol75kiYIlAR15nzE1WFt+V7lFRLZIiRkhfkVilcMhxKvhTVfcdp52XZ0QDo8MP9L1WrI
mQaCysz8MwcoekS4pfkJq6xZYA+dAnDKZlLO+zAy50+yIWamQh35tSsBYGcdItIsmgxIkVrbz/ms
DVznFhupDfEPIEZJx2q3+JOD14k2HwNhzeNIaXmdkG12DZ0mvNJ6Lq5gwjTuydR8ppUuDQ9SnXan
T7jiPJSc5aS+IE5PyivWUUxqu6IGf66L0YrOPlt5fzVX1IikHJizeQYfa5pHl6iC6Jlcunx+M8iv
uxtMz7vuTGPpv+GMIZvWsUwfUowS1Sb34ETwFGGEtRs09rQZhtcVTTOCFZK+RuasaXBn55POGVJk
arom3NL4PmirdN+YmepoX7KG+1gk5u+pQ2OIfkM7n/61zeB/1TWQZ7MnWQwg/7hpvP73fxvjr39x
av35qh+7IBY+LKFxXuG4+p3U8IdVa0lWdRRCELxdf3SDPzbVAuwDCyVexqli2ReD1w+rFmwqiMcO
Owgf9oJr/i2vFsq/X3pIhl+ehQPEB6nuKdJa+fc/+ZVKo2Q0GhbhMR8L+7UqxvBFjI15QJpfYWnG
gT/MENDxd5KYLfhaLluT9n70DQHRmNDBe6O33zugegfClF7qjtp5FYg6zfYKhNbdjM/0VvgR6ACj
IN4QVUsSuAfQFdVAIH1J9Igu3Ywb2EBQu0oD+T1Vwr2nY/TxROQhQCO7enJjO/wSIpMHmNLO3V2K
yekbw1ilV9XQ+w0gu1pmm7qvAzwo8PrSjXaxQpyaATHbruK0e81kUn5mzB9JqrgaMb1ifeqsO1tN
8clo1PxGf2x96yfYkUDWgVRsROChiUvtMr8fKNLWtTDI+Jz7cN/CtaHG66LiNsILnK4yGfhnHxzT
Ix679tknWPuYUSGTrAV7ZZNOwKmzCEU1PEkyinaltllS9Akn8CnLY7tYW9bUtouJBDd8mwPx1ZBp
nB2y/OCVyxgsSPW0PY4MMb+b5DvTN6RTdp96PcLyoWKEv8qEmootSWrZY59Qd5BqEIx3cSAotOMq
vDJkL17w62jzKvZGDB1C5KRi49z1T7jkwBapKFZPiB2rbzM506RVsLwOHDEK1lqar0C77LlJTDVf
sHXU/Qate1uuDdLdoUEbsQWhps2DO8XsEJl2UFBLJ5PODiTAlAeDoLqj50/6xhT2+CSyMFzLUY3X
QlvByKBfeCs/p2vapvT22J1jD5xCw4m7tlUyv5b87v51HCYe2yrZfy0SOyyRULiU7zPu9Y2URQMG
Mx7mN1uoln8w2M7T6A7xuDKcpkHGXDT0dwF0sxXrpPYm9nJrIyBQ3EsE9DcmqN/TUCfZQRRIzExd
cEri+0m+hF1i3yQZf036lrm8jqVnkTY4NkKumfXwrVehiox1Z8VpTecsR+OZDFQa+koEJnV2NWdY
huvMXpp7vC3ohWo3WntcpGoHNHrcg2rL5ZVdLUkjJZ0DFS9jqOKBWU1Sn+xaMJJMnIBcKkv3QqxV
3pHNbtfk9KIJj4EepOTI0YxMqR7OMVaB8IREYcEvFXGXLd9mP9slrpPF67ocZmY+MDaeci0QxanZ
cBCbu5jQddyVd9Idam8ztVH9nDIURiUOw0JDbv5cmN6ngjwQaw1MqaXBi4S7N5uW6iQro/m2jSLj
0co7KMyE9I7NHul89MznTq8BShGFXuvZQLFhRc2GbPQls9XgS1hJqrwzPGVv2iadrtPd/z/H/m8Y
RGTo/LMz7L+H+r1FbhWT3/PR/qy5urzwz+GnhaYBEBHahUUg7jLV/PMcE78tTlcBiVDZJAXwdn9I
GoT4DbUxwgVk5XhTOV/+lDSARJSSn+grfJzYc4X6O7PQ/xDi4/KRbLRb4BCVIlHml1EosFaaGpal
xwrxwGveeCYPIrvJUDjJis4SbAOEfTv+n+ydyZbcRpZEf6VO76HjmB2L3sQcGTkPzGGDwySTmEcH
4AC+vi9CJYmk6qhaey0lKhXBSATw/JnZNeyXCMEVyktM4ooQ/FOKWtitzIb2O0axqQlWpqrNva+H
BMJFibOWXAegQGCz7ttUTxXNYJGmuc+gnWMvo8reJ1Fv8L+QeGqnorFIwPqN126UEwbNeuwtzE3j
uCiaNGb1a5b2wVeG8uQtNRIMrXPZd9zK/ZIzb0FbNiZMj5NNzwLwySmz8In8jvMVEMxwWcel5PZO
OI3nDWOqWNMDa34oKvee5jLF0a0dpkO2odBQiUfH7y2gh7spn4sLiKQxuunUjCxfZvFsIqM8wnpJ
451pSMBCC1P7lZqeod1N7KGiXeGHTbl1kiIDvjaa1pM7jd4r9noKfBKSLc7Kb6GNHLKxm/YB5D7+
szYOPZJOI/GlCL5eAftwmB4bvzBO/DMju1vEVoHg5AuDDJj/j2fpX3wvk256nOqP//2fz1+LhG2p
6trkS/f9d5XEv/+Xo+q+ByuQ9p+7H6bVf//Yb7Nq8AtbNZ+yLZ9YG6IG36LvvuSCGdEHKWaarmXz
R799ybkzkMc2A9uRWBixvf7+JcdXGRABEfw5QyyWTfvvfMktMKk/+SpNuGaej4HKw93pncMl3w2r
pKIQwE02Cz3D8yquynyLRw5uSC1as9q0jFH5nY2buV/R6SW3ThkY4+3kFxdxa+CLLAY39tEr+hqB
rvUSgryZnxxYqpALAGqBXz4X4aPAwfM5ykW9tZugTEFy+JG77ZKKFszqXGjTncttwrRtHzrTM78i
UlB+0/AxsMLI4YcegY73mwFuGJHpvJjUUu2eVzdLA1CyXlwqepW3mb7hVWnxIRwAh31p52E9WN7n
hqSyx2xxfG4Mw0JoRG1kGdmdK350Jxh1AR/b2zzEy7PjgBiRCjuXA4XnoiAoEFXBIgfqz0pTYX0t
VNYcWnbSLlDWzifEZorowSsV7QZklSVVRBygi7W7NBSF2SBxiS7dRe3SYkRXJZxO4I/MqNbkvHmB
VmLbGBEaSnkuQqKdgY3sEAHgWZvnsqS6b6hplmdKokn89BN6zvwM3sk65JalrkMG3+YmPlMWpwW4
CGYW9mJx5jA2ZyYj5GSoh2dSI0UAebXlCtSYNRCX1vmCdXTbAsJjRNJRMh1J23pRZwokFcMQIacz
HXI8kyIzNXjDOiL/xCKPPQkiz5ksaQ0SyqQ8EyeZsxlWu44sN94Z209WI9kMJuIzrbI5kyuLcGrn
y2pobAwCsbztdGX5WL3C7CtNhYrUKHsZTdZwVkQgVQiSexq6BD9c7qE6+RbB/HUKAYP2iCpoJAOe
WbgXXdIGxRaOWe3tXMNJwk0agotZdcIxw52b67TcFD1Fs1RbGVkc3cVWzGevOVUxaqq4Tlio2tRG
kMem7CBtohyWTiLSu9wulg4bnn9USFBBetm3A0+iZnTHJxjoEOT7Jr8NJ2/faVTrIYcYRDQo41mo
4JkVqXWLD9s8JQ5dyWXgfiGwFG7MxCbS2yWcgFKh8lXL/eHSUSA9QuLZK2MkeaDL4qnN1dO0nAfl
QIiV6nm/piJT493hsFgXm67uPNasxBJEgYtr4GkKiSlGMExG8aXT6l5kIUEMx91j3r3R7fRCVJ/D
GR7A28R0SjB8Vr0NuRJZ4nfdEmkcblNVY0dKHQFNykCp70uKOZThrrK0IP+qC5Pem957xBFoLt11
zWWVZ2zOERE0Od5edTsdNvW2LRV9qhnr+dGCUEQ6Dn2+uY9G9050xifUi8+MNdDNGrWZYQZt80Gy
ti689pvZNd6z8uigGNopfm7riX0wCIMD7SvYqao4Ozi6W6wR096lMuzCz6Ns7/Rxf11YwKpaGVug
Q0dYRcJWl8iKL40LTpeIN8VEc+XTUFHNIYt7lnXFyhwsuFgFjPVmVQUqnlc9DXl4wzE2UBuQjZ9M
Uv4bgwphnxOcpy6h2A5qm9VN8WCXM0FPPtLhaQJutevwWd8ARhuOdFMMp1aZzXUHCuEru7z4qzF7
AJooONq4aeDfwYaIXtkvE/BtMYTnLpJMnqchIS2+wyTSNAJOWL/XTtDeq0FZ4OLzeNdkE+fuZZ7q
/zEt/78GAN/FFPwXq6o1xP/iB3PDrz/x+3xv/wJBZhnfiSsw4H8/3zvYFjhoEmew7XM44rdHP893
TM7kJjgTYA5yTKaCP/ZUzPtMDMzlDj8o/9ajn1f/IVAB7CXw6Bqz2IpZTADLn3/34J/MKGFR5plH
aYujlWZrFTXbqbO2pRntv/tYbn9lufyLCqZbMBOd+t//IdD384sxqPi4tj0XhA9ZSuaq71+sqTEv
kdvWR6YFgYzXPOelnzxG7IwinIRecsUhOWWjM5i7SKQXdYuEV1mtszElQlGS+fF1n/nL3XSstkNb
x8fRTMROc9Be94ztm6CH62VRAOK2QbqRSSm2UdCJFTADf5UPOETJpSWYWYcPtsFPlp19VklTr3gc
JRtdsMyQVonhru5fbKvkKVLE9aYKNnWW3jk6GDbGJE56BA4nJuMpHe2XehxPo6GbtQ6DY5sqZx25
7otU6hUW0VfR5Fcici5NH8RAHhX5ttQYF1hkiY+xrv2tVjbjTe5iHK2i5Hos8WZPwEEWRhy1Y1bm
7kfZE+f1kDEI6FG2zlh2zWbRvSryKVgDKox3uXTdleGF4OCSDpSi0IKAazfSjloVgn72Pt9VhFDI
9H/Gj0uSEhqHbOi/4VQEBjBUikePGEmbFba4N7gw+40JD/oj8OLwnv9Kp+saQuhAKqyv430Y8Bze
JqIw+A2IeY+wNm1tVX6B70GRcrLEXL0ovOl628bcQOw0p2wVhhDNIxyCAsRSwGxrjJJPBJT0GsNG
tcPz6a4j3PMbL56nLVm4kaYi0IBp7VyrDpNv6Us2mehPnKnSO+CDd2WjGlzw9ifmgBCgn/cIOyvb
i2Kqdj755k0A8puOlfQI9CU7Ag2IqZ+ikAKd8cWqMNm0s/0JSGG2RD+fiMbdG9UM2mBu0/U00I1m
43W8jfveO5VJeQn+JVnXPONZK0EVt6lQ64YI7cSlPqtaYiUNFJX15EArKcNDrcr26Ns5InrrgFsX
xVeWcMBEu/I2aDp5nY/qdRwiroFYNNucULbHM+mJz6nYgNCAEk6rksi861hMyVoXRCZdf3bA76fG
DqPbtYWwvsNU1e2mckISHxmXOxtmTmCyXQZfmKyKYWw3NcLMcVyEd0DYBb1vJq6ceEpu2T/I5FA7
/kzy1LtL2uYiL8FWLcwkugp2bTDc1oPzUgzto8qTCzdA44zz5qIIUj6O8pAZxQSqJd3nwriZhura
5FqnlfcZ78UFSJZvlmc/lZm11dgKcaA81QuRwu9Cqi1dkTxmvTPuqmjAMwES1c8K7DqN3vu9CR1U
1vA+8SuS725OHN/TFV2cl/3M4jJLeCRmbXfhjRS4VLp78lx5E7ZUpsZO2907RWC8TPTKrkmEbmya
YgNrQbxYVMM3s/MlZNDE+m5F65ocHH+D2dk0FcRlnLKUXtlUhDZJ/dT0k7lTzFLfJkpw423CUYoC
NNk2+hC50rqYnExGyI30qVqFesglqQkazD4qtzCfg8kFzxRV7ZRhpsCzIEVq9HsPrH6ELH+YTe8f
ul+AD++7Z82fAA5U/34uox/O37/+yO/P4GVd5tq+j0Nq4Xp/z27wfzFtwbMZuJ9g+/bdjs37RVo8
Y/lDcfYU/vEMZv3GlpsvBnmjv187Ak7u5wejw3OY1BJnehcmhOSVvn8wJk0S0DVspRdRoVXy0WOg
yFcxRAYBHBVQ8LROlQjSo6OjiAfMWAQmwlFvBztYRyJ7mOKFJIWJJ2teikBQodflIffX0GEPtqlx
HtNYYObh+6h9nCCoMe/IwjI92cKgWcvq7PY1aeMooj3HwPZTYe7HqlM31PIO6aDL1aBd7RxpQSjz
e7K98V6GEkiDY8gyAOafda+mBbFtq0ypt6Sauj050nGTGG24IWIS7KXdUKExJZ+ioErvZ91Zn6kW
ljizNQXWqhPjA/zS5lLnVnfTTbpw93g3snozGTHP+t6wqwsz5nRRrZp4qLInqiCC5ziOgtvaqIkF
GJlXcbTPxbhHdU/2bgFvYlM7FBueSNvn472oKwNOjAid6AHSEIQDQSyCnoa2uO965gAMfr2FA4lO
oZoEIJ1Hxjyw8NPnKiT7XIvEt5qe0XNZkkpzUG/nCiVs6u5JnYuVAJPqHSYZ9WnkI/hc9IPIb1Kr
ni4bR4xPvIPoNJm8Ncub34mCZVvv3OOEcsLtyMMaGVlLz9MZKmAu5U/20gMF6NG8Gka6oaZzTRS/
cKzeS3dUsrRINUuflF6apfgov6lz2RTmHSCFo2TgElMFOqySVCVZPWA00ivuGg92vR3Kud7TJiW2
emm16lqRXiJQfEkpvMJ5wjm75xt1cJc+LO/XbqyCmqw4DJKvuSXwMDkTaaeCZ3VtCAGeu6ASsVbE
ZmCIrQTq+oUVUIM1Jaredj0N2ERl3a0wXPkF4Jz11WwZBXZSj7fdnCf7lp6vSIM70+fuL0oyhgdb
LI1gFUWP4MDzDgBTLtSNsmEGbiVZhuwq9Nv6ZYoMYHrnprF4KR1D6loKyLrRUktLx2L2ZAbG95mf
PaDT2Q+KpUXY6FvOqL9IBJyTiWXfvjHdxB13bpLa2EoxvETsoZXt4ni1Mftrr/T3UAh88I3GzNlw
ManGIZlRXLDa2xVnG2uxOFqds7m1PRtdlT1IrrizAbZKmfzJFi3G2LJPMckWJA8u2XNjna0XF606
G2plYynctQMYrUu+fphu4dyX8aH41ZIbVVVV37jBZI9X3tnCS5osf6anBWMv8DJMvqqAWM9gO7HA
ZpuR3sSLIxifxrwpF5dw5FvBtkJYe5HhkLOjqRw2AU0T+zvVzg6G43oCG94vNmTDXCzJGEOYnLDB
aAh3Xs4dZA6jec3OZ3RO5UTJ5U4A8zhmZ89zc/Y/w++O8P+ofuJZ63nhzMpOkjvUZwN1bVDo0PAv
pldG4KG8hinTVW/12XaRLw6McvFi8HfVH6aHZ/HIBtLct6FF+tcDsRXcOEIx0tqis9qtnesXpx/7
fWS3TnnodTnddqFZLPASk4TwuohC6hSDkPkY5w9xBLx85UCMiyza5JntlyQG5tyzmrwj8UfWDG00
yr/Z5oyTTVpeZaLZS1ZOWaqNQ1Zo/QrVcGBu76eMsw0zS7ky0spRK7YhNImzwB8ORhN5Lxb49hBG
cZj0m0YhhqxilWpqS4tNEUHrqedpMdy44i5MdH/j+Qh6B1x2oX1HzAW2oQ9H0MKzNeXoGnSbfA60
XxWvQ1lNR+oHUFTxaRmbinsldCz6JzcmtkP7S+XU8PMzrjv/EKjJdrepWXoYnSU3ByxgKicebdHZ
koazxeRWsdjLZfZYWwj2UTE9kBhp1yKy4UpazpUMPHKtSbqhAXJl9C1xQJwOjxOLzC2EGM0Vakpa
gLPj6Dv1PXBcKtHtJL0s7ZKa6MI65lb4KRR5fm3XXnsr2iJ+J1o47wzh0d8JlsOpaVIEkj7vkGMM
ECYyGk++yGy62skollvqIOn8EW6YB58TVVZqMcID8X9hdanNNwzCibzyuoB6TKCq3A+2MmunfpdO
Y8Bpq5/ya90mnABG1eX9wlatsofzKPIPduu/CCesE/46GPL4+R199Iep7d8/85tqIqhC90EVYsBF
OvlTTwuSCNAJlM7zn3wX9nagBKNiQPlhOPpjaqPBxWIVA7UYh09w5jT/jZSILZBfftidLIqtsFnC
sKiV4rzZ+X5q852SY1cr6QZyivl5shIZUOngi4j2TKfUhXEZJ3UsvrUZBSDEnzoHot5oZIF5IaBB
nEpCWZBozfEqxl63NQAGXbS2db8URZzIWzU3UCKMEwhSzjciy+xLGIHG1qmS5LqAPkWLEiWwj0au
c6BITEuwExOvljiOWHKSgDO/sfcxd6Xohi3sJ2eHcSUk2GnRgA3GR+8DPfS7TsvlDOQNBP2iqeKo
nhrplUin6dbMamisYlCie58pnWlJ3FnV3AK0azXbllQNbwzd3VPI58M91QlTaEZFEt3Dm+VQaeq3
zK7DddM1w6PdBxBri6xh9TrhS40VXeG7YoYTsbGisCquHdoSMiBeWBDpUVL7ArM152lhfRtKulUy
Y9zNduEzWkyRf/Cw0GyBFFrXwg4/6CaeV6S/p+mgpnhsd3gKx2HngDv0Vg6xyxsWUtUmI1L2DJ7M
OJKt1U92MVCOGs/NCZYsQZCVZyoH5JJrHIVS5bEdElWsh0KFtD1wZy+/NhiSt8qy72MdVoB4i+J2
CpXYwK7JFsJZzDPT1zjIKRKJfE9e+NDJDjasLFoQ6iLnQePWxh0E3vKehHEF7LOGTVjBIh5K/rqi
KfwvQ85h0snBxjt+Ym6WcEuy9nlrXzHDhvtgiKOvjtIfjplZe5nQR6ZtjL954tpv+EvT4xSVzUF5
iHE4rV1NMTnkkTci6A4GMVQTYG0XGUISmxFYIVGAqsza+tLmdMDhX+yoqOCkzeNnW1guLOOxU/lV
mhnhneOGN37H6IBT2Fn7bvGpZNu3GULj4KRzujSnqnjj171hQJwzhoohu6S8hOETk45R+KuqhxwX
j0sFNVxnlj0T+fDMr7dV23zqtR3c2WSFL+eUHZZFKO9TOXfFTR71ap/PeaR4KJV5sTKitHzPVcqK
h8o/+jUKF/wChc1BcDJNQxxmGYprCaebPsQZknLcy+m59Vhp9DTFg6VNDfoUCBpiD+jrxmnWbTfT
7byUL5DCst/McyNDCCPBwvlDUQOLz+hEPjJ4lFM2rdxzo4NZU+7gLzUPQeP5dynND/65AwKjVoSX
nmKI/NwR4RbdMEJxQwgqgxQrjj8XFPMtzRKwSGmZoPLioSIBtCUL0lwEmdF8ZLjTjubgsh/UmVvt
LQ4pa2cpsECY1avYS8aXlIUYv0iSD8eYzgu+PuYVR4b2Mjw3YkDrpR0jODdlgDmhNSOXY/vYn7s0
3HOvRjJSsYE9rXphOVEB04mpHOnXPq456jYGo9aYitquevB0B7zUJn78okaXTe250COa28E59rHL
tY8uuo1ARB18H9N9O031JYbEpQdkqQRpE/52aWPpV4I39U4RYAEY0Yz7Fg13QzkjU69L+Sx6x7lm
JF4aR8qle0Q39Ns0hsp2ATgwKuMt6LyYH1FnZqxPEMMC1mq+AeuGr5mptqOHzRx73aVkAXOUFfWO
nHC/5UAN6P065ZWs9iwX3TtkoRqrsht/MD3TtaOyPrC/4RRgqzdZ8aJzwXpbNWk44vMmwxGfu1qW
1hYI1hjGAXkZKZobh7pwz9UAb8HF95waUfY4KFuuyart/pkp/j9mDJxQf7kIWn1OP/9rjeXqW0XB
/A+izK8/+ttCyLR+8V1cUwIVxbUgzv/hx2BKYB+EGoPNEBv+dwshmx8yveXnLMlSiAf/76KMtZTD
LWgqHL8+44X4WxyZn9wYSDHkAXAi47iibA3B5Md1EM81Wl16yLtsXYZNz0RzLf1hZ03YwbYK2/qV
q4Emc8uuzdfvFmf/QaT5KfnKS3suYY9FCaLMDvfYjy9tDyHWoUxTy2q08WlMZX1pkws6xhqu8fqv
X2sRsb4foARmGOng1CZrizLm/txnAe1h7CDZIZHMsbyL7d7kMDZXVo4ikoCKAdVikGhq/ZYonRUc
I0ekX0Q0sNka+O4S/aRR7prci4U+Xubu+1+/vz99FsCEWObaJuFQl9/Ez9rYYKqxdP3iKilaCpbG
NLyNxrS4oeXL/C/a2M/VHnwU5IwFsGyuLcTA86z5nQ43MF42+dw4lyB89K5shL6TfRk/ALKyDzC0
8juvnvXOSTW8ay2Dt8lWEV+A3y32/+F3v8hv31UwCN+lv8LkdyFwG/FOfpLnWI7mneNk/iU5ywH+
SdAcWdBR0t054kRK1cHtZ02/3srIJkQf1X940eVD/PFFea3Ao/mZL9sC2P3xggN5Jmw/H8dLq7a5
4HufEtJqLIZPgyzxs+HrGw9//dd0f5rb+XtSbsGuVYLCF6QEfrrG2SMgV3n1wHjex0fDmRp33WVp
86BLT782wUAC2misyDqIOhTfyhTqDdbnpCRDicXDDnoyo55MPgbQ4AmVo3QxCeXBq6QfFmSak+O4
WVEytoKCYbxmVVq9W0yFpI7aMXlXnUf1WlWr8X1K2+F9lDRNk3n0wD5ggIGQ42OFTCJRPI1t5z1i
B+ppOsnFfMGWKgAuTpfXPiUZuuBOZL/uETqgTJoDEbFyCG6M0e4uFeTPW5Zx1ZPGlymgrvEwPwif
S9eEAkPFIhnSr3mZGnLVzaH/+Ncf8iJr//R7dUFu2dhEuKRt1uQ//l5bN64LHYGK026RPtoosSuW
ApGxjvN8zPa4wYP72RZko6d8aHZducA9I+kX4ECayD3MxA2CsR8NFFOSjtnQRQ+GaL27v36fi4fu
x/cpuQAkN3TeI05a+6cvuV/1WtpDA7q/q6FjBnZTpitCIu0rPWUzVfdT7XyqSlQwRKMqv7BoG7gW
UQMlKerqNllHZOpuaKB5RAReWDwok5+kb0Cdym2dX8XAmD+VsimwtkT6PQZetZ+ZLUr2VXnv0T7p
0qxmpP4bQ713UGlbvjupnD+ipLI/RVUhb6y8UP/l1sbT5E9/b8f0pIOEgcfgz4gDE5dp3AbecNmQ
sfCYgMcZmOnrDMbYXc06NSc0UDc9Bk3bbqnts4hXRJBP1m00JJ89Vp9cuFYLEXisc73u8rTeT/gG
YQbJvH0viqT5oKHauwiMiW1PG0XPJCXzLRXd1xWS9n3RaG8tRah9VjZcqGQ7Q3dGEtRVuvNJV9xE
Rt+95rHRbeEnhbdGnfc3vuezXtNELr5RcNycIs6YVxWaXLjCVOM/QiHydwyAzZOeE+y0phffAcTW
B0IH9cniNayNFE77pH2PxrrKemx5GN7YRVQkK1YNzZtnzMYhSsL6JaQf4cri1HVqUxmdFAosoBIp
jrmbTFzXg1qxawKooDADwtrnJIif4cq0lfeCUlLUOyGs+MUeiT7bVE/v/LrrOByE2bduxGoXxAlm
yzJKYNZmvX0/0iK8F43y43Xf+XBTUkgDh9kt9TUUSm9e2VObP/dLf4BrkgV5860u/ejGriu2lZfn
pzwFCxyFcSX3VsSaeh2jCec7JeL52Q8B97D9Cj+0NGBEdJ1TUpZj2JBPfBSjbdsOYCJMLIur2gS+
6EBvJQONKFJQOXOwaW38QpWocdTIsa98qcq9Y4jqSzyYxiXFEtG+S2ltXoekGSlR76wQzafVt6PR
jI98Tl0KGysxctBWSXKCAVBR4pZHFeltVm8f1B4ZLzOu0HsnpvRio0tAwXmT0M9BKlY8xmFqbrPZ
tm9Gun9aNFun2PRBSoKnpgiPy7Ih0ztXnjh2lsQBQgZRXwDySD8yjGnpStog8LZ0eGOrY/vinWB3
wrm0qlJ+joe5vAuFk2xSihU+mthNbyhGd7ELsjFtiePwSJ5Ud+kNY3hDONg+gjNR9/QylO/ED11/
bdExBwODpQIri6Es6Ml0s5HbLEAKHJ2ytnaNqz2cr1zt1OopS9G0MU9uz9oc6umqGrVxL8hC8hF2
LTdo4pz1rokcIvuZNDj3+XbjzLeiGt3bOkQHTKDsnlK70v7GHiiwo/hkvq5Y7K5ca0pYJuPA7ADo
rihTca5pJbcfCbSkzy3RcXyQ3nSXpzwEVgmVhsfQ7+R2jJt9olySPy11UybyKNngHnJFbMI0mKMg
1Ed2POONYUNL0lF9Jac8enDCur6qcwzWQrV0n0+8LQtTIuA0+KZxDUfA7tyN2apNgK/IXRUgOXc0
q9Nv0XvGyu646AIxEzCbVHMYBvmSdg52956DV9GS8cE7Gl9FKs32Xs+SJLWowBgprVirzn138VCu
LSM3r8k0Ay9r8vtSVae5hljK5+fBb/Uf+BrdRtFwj8fnJU7G8k2FjFKQsbxN1LqfacHciSaj2E+y
I6EOB4YV23s2OvoL23ayC8SU+PUSycqgZx1mGlAYjIyDTRjhlS9jsAtAse7yfEjXVS3TFXz1uNlZ
Nn1KK2B5w2OrhkKIg4+v2WaqylWhm3FTDabHgkL07PimUNMMasa0U2zZM+XGpgQvciViW9Bv27hs
C6sGqlppZGTskPBSTBBUoKwIjFX3M8eDWziyRUndrzBQZmoXR2E/xJwaLCwVFzHE+E8YD/BvWIwz
66ry6puKDdyBf/lSDjh7Vq5ndotOGxS7whDOLcjprqOUns4yt2xLrFFev6MzJLg0/LG+pMpGk9cf
NSlE7o8ubYcNcade1vaxmvW0t72SW4g9O+1FZHpQ5EUWY+QJdbo3KAJ9blPLwJekcQVLUVa7AVLt
fawgl0yFF145hjbhq40G4FlDLP8DSUdMCidEhu+1kq1Ba2uhN5QyxhNkN242RMEUDbU12W3I5mN3
U08TrLG4bax67U2uO9GhJcWD443wSQJdSnhrqqO8KM3ETnKPPTmVn73X5oKqGHNCkFg7++6yqnv7
HQJWZsIaa7hZsLsV3PlxFuws2B161UyV+blBvaZFJDfeTDuuPgEtUtvBmsq7uZmlu+podUrWFuiC
eIPKHtWbunKnEOu6bgizgbI01ym74k1cZLSxKqbDbF8NJF428YRQKRvJNo+OkBX3ov6iCv3JQy3S
HQyCaNHmaphZwm+dJ2Dx5Ycl/emLbl14OkgtRHXIuZvrSVnYt9o6eoiJ1WTHgk/rwh1t8TkgP75t
slEOkLYcwpODxnq08oRfPIwaghBvUcs7HWeJ5hmxIHQdRN6boRvT8iTNeOIayg2rOzgc+BbeZz7r
u8KNWBDD9wo6nmJOuGsk1no6GEIAPl6DxXqlSjKfxx72zp0Us3dbz0F6hyrjBGuQSB2bZ+XVNewk
bMArkKfiWdbN8BZYqfU6O5lLF5Nug3Dr5nX1EExNdMM90gYYbMpKrwbRjGA2jKl/UWbkR1sv7CC6
p2bhc+bsY4HTGEVB3yo4JI9ui3KL+6ls74mca7BNorbU3i0TdYcu7JwiszXNo3BSYoLngfQfuei/
yEW4WV0i1L+fV/9k8rlgrfOTXPTvn/ltqUMNi0th1LI3+dWw88dSRwAI47Bn2X9a6mDl8SkFhl1u
OmIRcjgA/OG0DViGkDDH/wVFhQXA39CLMNX+OHJzfl5y78s7RLUyvZ9DNn3o0LgA9/CY1ZkF5MHy
h/ukitpuy8GYqSSfRMkZsKiHb3VuNHcT74iMtNS+v8lU4c9EWv3ozc7MslwrL8KiE01OUK7p3Rju
PIdTZtHGDHGx69LZUaVxuAbs2LsrW8XdaoSuOmwaPC8k+AwdPowB0zfx2dh+d/CrvFp1NbiHSXjL
A8KMmA9lFU9E0ky3uM0hVVorC8AH4BfMIe2qQ8N3tuEkG5vJWQ/F1vQGDCEwJiG19Lam3TAPxWyt
3Yp9MqS+KX6URu7w1HfoO+ElnufOy94lNeGUYZfOYJ6a2gTg3idL80w4ZG9TT9ubMhRtSLSfpOKa
X+WMiY/Vu15z93CmNT1+mGSxufQk/rwU/XwwqYmnUmrctVjzSEOkJVoN7RT2RaRLlkVm0yQIbg0J
kqNHViI94hlz7uaiIEXugBbjc/I8vRnjCNBTzIMRbGybPqZN/Y0SeuN5lmWFyZfeefwG3c6X8XBF
93lBi7WsX4oQVCja5TNBwveCYMvOoIFMrKe8DZ6LEBoK55l0jzPEPcGxGNYTMOPPBaXEqBrecDWU
ZX7rjxm5JFVwQjCT6rYLICtTEp2z5Z4994Kpr94KGFSnvliixjK4QYxUW9Ill65lAMQFxXjtxFK5
1BcmHV1p/Faoyw63Gu9tTnQE8u7aBk916xOSWcP4HDe5536LzBQE1+xexUlUHMkgYp+Gb3ZJa57z
RAXWvHNnG+SxsLCJN3W269EuMmt0PrA6gRH2jOK1ELFD5/bgt+rSYDTDiOUP3ansDWy7IbAlrp4l
UFOcwzXpOWgznkM3eW0iAthGlkZ3YW86JHMIXWYlYW/DCndG7BDfyR0HNrJo0pZYT9ACLwogHrgX
Rjm3coXURAxIniNB/TkeRA4D0SvBALM8c6qOxIpqQ3Fopi7/2p+jRgDnJT5X8kc9dID5MudLlm9y
nAmfdDg5co2PIrlQBHDio+bkTI195BcDLZe9+1aLYQbVYubS3GNCrQOgvS6Hi8FyUG7yyeqeImbe
22LIynoTcyzWvIOx0hA6m/6jmbVvrC36dtwvcp76x/ic8HTOac/xnPwMzynQfCQQOnAIUweMFwJQ
FMdfY6vtSjx3OKUlNtgEwHOT029mJVPyMPC4elUakva2DLCGbVzuDu8MJ/MdBL7yKnFk+2Abjv+c
ZF49brJaTPfVNOOyacMWLgrWGhfzGaRnhjiZ3PayVF+wuIXq0Ul8tF1c7ExMkzvCT1JDr/odu9Ri
elYByL5tJUNfrlPUH72nOQ3NqiNFBLasteU9xaTKOBilBwaO+GzjgMvyMDL6M6PIxgKbWu51HqEz
eollG2tCeX125GKFVhZwlM83InXiGnKR0N4KQHOwOGsnjtI0wULKmm3XfNOW0JDWXTIHHNJ1XUBi
nMaXhAaCdYPfFwhiMGLZ7iUG+I2o5/AjHLrwPcWAnyArFdxLa1A60GOZFbHu98AO2iYm8OPGKF1r
IAk1fp44m+dVrdMeCDkDBna1UJjTJiWJZJw6TkhYqJDbn6dW+5dDoDGmcKYHEcbSEOrCLPCOV5kj
r1kDkWVjgu6qNYITIad88j8yD5MBTZmwV5G2Uw40YOY44Zeaw/RoDRt3Mo0XYajxCSEu1CeCBhjT
Eno7Y772E/pyxuwXXjvgrsU6sT1IaqOp21dnaMgb6MBW9AznHgw0I2UlUmMQ4+AGCSLcCT/LfS62
iV+FXNaLBaTtmI0EgbvKuelnnf8fe2eyHDeWZdtfKXtzhAEXvdl7NXB47+wpkZQmMIqi0HcX3QW+
/i24QpEUI0OROSmrQZaVhVWUxHCnN8A9++y9trfuxkngoI7pxaE3MhscCJLtVGDjFE24ClsJdIpB
lCD0avCR/skW+Km/p2u+pLexHsfrsaJ16aKfar5dI/ZU/4ULVfU1xasD1Mhr4nm+j8tuyp+GLs+a
DZhnJa8clQDoqBtTGRcUaHEikxiffD4toxcf2JPq1b6F+jbtLbJr4ybiIm8GwxCbL15StCRHzJp7
Usrq7gCAxAqsMvXh4vWPTqnmwJZq3LhDnG7TudpZFgpGGCuHz87EVzvL5mD2pbr0hvJ5KKbrsZsM
7uEt5li/8h55zoC/QV3Am9pwj6Sql/wGY6/Xf0rJt/TrcSKisKLSCbR2JLOCdGli0/epWY3tbo3U
BKgRtW6ONZ8A2eXET93yKUhPo1U3xVLW2W5snfmbc/E6qTANAHgnu5eKrPEwSI23tegS7J2T9G5Q
l8R6kGV1abmhh9EhfZ5CsoFiTu2Ck/kyeGppeuS7IJ+igTIyl5KRuTKPehlpK0tIYCRmnsMeyUbJ
CZl+X3PWvLVid/olTWXzxWsSTg5JmSZPuaywGOTA0NcQJkkr0lYSWGDG0S4m14ABiJflqSN9sTZV
dPQKX276KHc/9ezDD05d0pOE6Ac/jgLTxynB+bVxCpifWzviElBp+fwBCIGG11jRwo2+yrzhyKT9
gIFCPRCKUzC4NC1+dPEKIe/r13Dnca6NZt0ie5QfAMNY9wC+ckjIkzvftJGW7CaI8KC+0+Y58QeT
/uO+OuaO9qFq5vIjFZHFa6gZUHoKgGHXVVnXayPyizUMFewPtg16hK+YOjD46IE5+C4Fr+5L5+Xm
SlIBFhClhULtJpXDlwmnTn006iG9JUMGt3oa5wcYqJmxyvQiYmPgwe3Yc7gZanqLKfMDtEINQQuU
jbUV+J14uOkspe98PSGx23YETnUmxA0OjAZ/cGk+hXFo3YW2P17iPYKp0KS0K6WCKdJEAlHIf9K5
zI0ZWouteVhPuZ2naaHVHDq5rHou1ebFkPbr2u7EiQykDZyFroGc167FLEki2LRsPM9FjpUVOGGr
aB5ucAnBxNS3EepciMBB8e5kjjViL7ZXLAzYrLWxpzquBWWeuvqRO0XFVqIUl2zT8w04M/Nq8odp
11g9QoxCXQmFDXEw8fQgtMPyBq5Ca59sUJHYCb36kLqe+VgCSVx5Mb3dMhnMQMxmfWAPXG1FazZb
trhXSdxoW9ZgDsZeHB1rEOsFRQvEbjo3+dg4PqXjs2Eu5kKSHGnxyTLwFpSl9OAqYevx1SAPuQwD
LFrWzi8EtCF1hb/feIVTlW4y4NuHTOoGshyYTBgE/mpU/m1UZQkbtUQFfWJC0OczRRCZQBIFadlh
4DiWEiHigFBo9jNG6YgGAWAteuQCpVDpLeao/M4vYzYRWtMTijdORF/qXYgge+VXZXcEAGUDnHLI
DanZNzeuJcPrBB7eA79ZLfGLLbGt4hzhKmgqyY/eku9SXjO+hhL7SlBbmru2ItVOG45YxMLGc0TM
oiIkvYkQ2u5GbvScZG1kJ95poG5sdlfNkkIrspaO2KhM5S1LHgxEgrEf1BMvxetoOc4tTKarmMXI
CFp3U7e6CMzWUDu7IZomMa8/y6ge9nPeRJeDFSFlFG4EC6OQMEJ7jv/oLp2VP5BgQ5WlARNekjVO
+srnJN9+38j+Zw7/mzkcM8Gv21Lvk/I5r57fMjJ+/5k/5nD7tzMx5g1+7Q/YBblWCy8giBTBYl2w
cv/dt4mDgv+3CSPA0XV72Ur9MYcvsBucFbgqWN2eDZ//zhz+zlwBbBykje4R3fFwiPI0fl5Mcl7W
27hNqhPDXQsV1aN8J7aB11vYHulGYM9A8E+P72U62vK7uvOX2+5lm/1m231+cAAVlsDP6rsoAj8/
uGOBiMS0WZ4MpY/XreZN28ZIS+rLtMYNT+5YaSsDaTmEisNIdchylaebN7LJzfdHe5vDfWdr+P05
kMLlPeC1WN6Dt7bVsspd+rtleSo6RQ8FzQFdgPjG6btV0vobP8lSQPfzb4yPhU8UtF9ge8vK/edH
mzo2QVxZ0hMRk5Ngwb4aBuVue1dvgtb3K4IJNKPvM2tgvK1rWxyV0z4Ykdc8uV3PHdFR4YZ0xzcr
jRHlf/1SmH96P0hQYwFClyGECP7k3Za6KziNVdxET+0oWO5prfaZgD4Sx+jDEwuMDrFwPXmt9uLj
C3vIYoWH1BlitdHojEbDoUeFKtPEG267rizuZGUwYGizp9lBmVZQ2Oo4bgeWYlzjtgvTCMwekuxd
PfRg8+bxwQ/lSAU5v3w3+sc6AtTmmhgQXZEGmGaotCGTBHAEHMiWo55xAneKDKwndmdsbeydcjvg
B0EGwd4INm222+JvPrS2eLfMN2yLZTEeDR4VUxTcxJ/fRCshbDS5+OQG3ok15VNyjenBfpqqfqb3
vDP1+ujFLgJMm3ZgcE1Sp+0wVaQFNIuDQJ9pg7aK/aj9UCU0Xz/n3OdZ3sQ+3ksxjTE3OUNXgQxr
vBhtYklv70KNK9mWdZiTCYph/PeXDIAdL2eKQjWbeUkIsBxal0tmwFjSAzP6xo22JAoKogUQwA+z
n3gB6HxCTUmabRkL7Xso2Jhil4TCvGQVvCW1MGcjZwVBgxKBBh2z6TocnMuMfMlujIjUAlC9b5Yc
RLwkIvSJ9zRbUhJzVvWknM7hCRuY3xFxjkhFeI5XsI8lalGfYxfiHMHomrBZV6Gsi1VlzNQo2VOV
fRmX5AaL8IqmrSXPoZ+jHZ5cYh7MtEQ+8nP8A6s1URAohf11a7G9w5dirQsiTaeG8IhPeidoWCsg
tRHr79cFi12Yxuh+T/Y5fjIvSZQoW0IpZOEJqBhuQdledQ6u5EuGJTvHWcwl2eKfQy7WOfCSnsMv
8TkIg5RS3bLpjXaEzORLuyRm5JKd8c4xmvAcqQEcTLzGPkdt+u+5G1KE0018juMANet3cp6erHNY
x9aX4M6kNLwrQ9GDIZFlKXYwAixxsNEU4p06k1nTBdKan3mtFmieYgujJ7yZvhNdF7irvmBe1Rn4
ema/lmcObH5mwtZnPqx3ZsWyHoMbq7hLXEZE2QEZLVxZ58yYjc+8WapjZp3Ck4VDGw4CJu1w5tP2
31m1Z24ttxcYtv2Cs8WHDNlWRe30yJvrLbzbhX0rNXZwR4U1lt7GyZQXMhOuOjQRUyLDQBOqQ8ox
zmNMr3XsQ0VWpxvh1O4oT3zinW+AIABn62rc9S3h45WjSHHnoJoOVQNPkPk9emnsrkDO0NGEPWXd
jdIruZFEgnAn5QFxl0ykOksadWorfU7cVG6suoj2Dtn1fQ2JbAVQsyUDymZuTdpL/4RLSaAEzDWw
hVnfszI2902io/ixqNk5uYrYQmXhndermCfdkfcme9qXa3v0tZi0vizHwPFFcq3itE93uJ/78Zpy
WG1j1FGjB7MoEnaAYz3SSNT2nhP0xON0ioJdsdJoTU83coLtu6pZoR87T3xtFEaGVZhM5i0BPgjj
yhtfaLkGEO6hJ8AycI8RM0zg6uCYKwcAIppqc2gsbAospo11Q0z/YqyQTGB/EyiNjWZntpO+QZCw
CEWorLuOOYzv5cQBnbnVOxGJanwGCMfS1iJFmAxKh6QRLOAU2FOkdfd+h8miobfnhRJbAHei11FS
l19v3zTmi1VUYguzOsfeFJI4SHT3Bs6dv5u6xLyYteGWfXKIUOczoCnb2VeSjt0VxZTaXWh68xWw
O/ca0KwWFJU1733NHXaOqHUfdTP3PvRzj3jHZ+KArVmlq26IxyEgHdgcy7IXd+2UarumEiOFBZVz
WYZJei88zOKzK7LN0LXEujSsDn1rXZZ+fUEbln9hCBjPhCP0bZoxhlqZ8zDXKAn9mCu8+qK64P0V
K6JZ43aKswHhxPbJNDZAKobaQhLyp7vYbb4VfITC9dJIGqSWlwAiH2R/lTVtdW9pKl97srOf1Ez6
NzWycDeM4ScY/8YB9rSxMUcKUeeiVNtMxShcjWXu7Dl1g6Lruh3IJgtQwuxsJ8aGbR42KXQB4QVz
l4WbGX/OdmIU3pXh8KkxQk5TWtPs4p6mb4EVDTlu8F8aLrO7zMKmEEFTSms6zMi3kU9Q5EymjrCk
cGivB2wKQd8sev8hkUOvggKD8IVwK8ES19HKre63xRE6thi51lrivpV95C/sciQg01K5cRhIA11M
CqUSWINjbhbudn3SqN27Y85u1lpIJPvYYUbNjgow+kmihq0zts/N3HqPBi6XjZNOFjHPRbg3JmYv
rPgK/brWjk0TVntzRLpxc3Qfw4+vbZf1Lcn29o5qbwsaUTUcKJjbmn7dbIaUV6FyupcojpK1a+rZ
aQLgtbPbctqNKAKb81XHMUGvrXVlMPCaCzKkwkv1xH2SMr3Ogtg79v3RawdQE53H0sbSMuMgYNTu
QwJQQVea/i5NDfcm00O2Huidx9JRiJxLUofuOa1M92lsO5dOaPUni6/2obQ7d9uU8saUYghiYaf3
QxnSaI6e51yI2BsuxtLwSsxqGJdWeeOVl+0QthtMPeQE7Wz4HOmNS47Ya3dJWT+xnm2uLCOtLyWJ
+vY0oB5tKAA4avzlG2yYfrJi+SvLAF8v/8QOIqi8SSk3DyZ8Bfmd5kzqtQbhctuE9PwYponkZOg8
ehWl3EedOPOesyxx4ZSrDAuZnnAMih3qBAHu9oTji8gt70YWCzJQVes/KDO0vppZLtZ2Lo02YBIa
t12U2LvY6qPLnEPinZ6a3aEWmXbrzSK6YUiersWAClL0Ot3YqUTraWw/HUl2ts7JrRKhgqYu57tp
9opr5jXy1/imOwoMkPdAzJfZhYN+T2moCRyHq3dGk2VGXRumO3c1GVWHWlGRBtNsN97Oygeyl6Z4
0F8Kux+p0eXW4uwzzFPcCZHb+C9LoWkLjsVNI+M6DjMaIYwwjWfcFFV3r4xe7sNYy/eIEo5YZRWs
mIn4Vr+lwbB8JSAdDxuHbZzYxexS2SqaXk8xqNEmMOcabDRFVaX5BUdub96PuMMrWngsioIA73fw
akxpohkZ6SPL3eaGPlUfFb/0SbpTPFHkbAYr382zwGTPQslABIE7OtFGhHKX9Gl0ndNpUYNI4IJw
M08gawLVUT61jQx0XpOF6Ot/Nvv/Smhjaax5M5b9abHPq/31+et/fX39r39Cff/+wz8Cod5vvkN8
HWHB+zkO6v/Gmp7/4avHTuctxQOSFn9igGHXlzDoOSr6Y7/vIzmQKPEdxprvP/Vv7Pfd95OuwzJP
578m8LMvqK93wkIyEB2xRssnpoz1bo3duD1FrZzW0FrDr6EstE8KOlJQQAm/MUyqF/IIrygOxCp9
iqboftH0Ju0bu7aImCXk80r6F3TY7QqifyxTqmfQB9+sqTjZrexA1BTdl7qLyrUcCX0Rqu/ktpoS
hpjWp/4UtT5jTQ9+rO9In+YNAUMPZA748q+07Ua7bOlhAcPFKsET2L1qmOoxPXuHkKzdx1DlPHU9
6/YqNvwLhGVACKAgi+vaKNJPpZwf5cJrV5HFQrYxxZ7+SyMY58YNoqb42Nted8ocsU8ocucm68kB
465Rei9uW1fPOjSNx7I2q0u3NHvIQlWywrs7f24NP/8IKsB+NNNeESA/s+Rlxs0Rv+iUfZXs85zA
aToNwNdE4r6r4+l/WP1bZMaXqqZENIq79r//7++y4/LZ/+lfNucv0G3/Kqe717bPux8fwOVv/qt/
+C+CbM1zlumvDTY7noV8lT8FskHjLAGof3z/dDoXFoSbIB6EwvrGYSN+49/R/XT9bJXhp35X9gwP
ijUhGo8sE9IfGYU/lD3DIWvFl5Pgi80/lz/68QL8LmTx2v2luEZ66J3YxG6dZ4CTH6cPss57ea3J
sBNDigG04CzmyczN5B5iaVGt9aWLlLiqQaOlZFVervhFmwtKwJxPkGlpv6SjqC4+WK0rjO2ArFJw
tvSJZVfn5sxqKdFk2ad/NvIxojCXzfveW+o223PzpjP3SXPROFpKXnvp5lQc0ugIE0ScrXN7Z7wU
eXKHaz+LTuv2ogWlt8Y84r7a5/ZPKF00gc7nVlDN6cy7wnLHJ5HQQoXCVIZfzGzpEjWGAXsBFmJX
Bhop7JHAdYZb0Glqlon0XFsXdmX0S7cau5bO5nYZEx9pMuM4F9Z965U7ejOZ1VrqA73ZmlaUIF+j
7bifoUsmOxg5BgMCFJIDhPl0nU+jcQ/+Ml+JFGOwM3pwu/RcEuxNLb/WgpIG2mTDNbj8Wjapeeq0
GTqRxgIUVFab3+Q5p7M1Vw/12DZw+jLcmHcJsWYMxpzKtiXyAGw9c7wa/QqwW+/JL7KR5WvBCn/e
gOn/WsULuGPMCzkElHgbF7gMR/aDCqeuBUXQpsjO3Llj4rMlrnVVg/N0EpB6JjRNBs5MD6o2lHvZ
UtWHgdC67DNcjau5Y8F1bMal5oLXi4Nbi/Pia9bSg4H7kkoMSl2jLxzO6w/j0phhL90Z6dKiQUHi
N6FPMe1IFEX3q94ZRxpUQ+gya5qxaVeQgib3jXku6OAOEF0DOvBviihN8x2DIF5Pu3AflO91+2g0
n4EB5NPttLR/RJlqb4sZmlrX8RJTtZfPqwJ/KP4A9ljsvPV9V2XRA9Rl8Sk7E/2nM92fzx+kf3mm
/rtLAQAJe7Q6mrH1xSVCRQCV1xkuf2oDMNVYWRAuyeUVJiscy73Wdv62I87trAZaxFwm05H7gtlE
H0o2qnagClmQn8B9TjiYqDv7GrGNoUddWW7mXWdN5n/QXdWuq1LgNbOybEzI72gSWCOY2Mmw4Efr
M0WxQNGqOQfDN3gE7M1qYgM0acPeYY/rOSHF7exYg6hozIBgnv1Mk5U6icH2FkRTSf3WEFNTZbZf
uIfyDUO6goeAxIg3YU0VyCxhC5qavlANHy3c2d0qXsLFScR/oRGy4xCq9ccC/owDjs2AmHDj2aNx
pXuyWbM6F7sJM3gpQrHCukqjUjzz2TOckg7OkZsog5hzjCOs8I2F2RzNNkSLwM6GdJxyiBSt1/Lm
2hrF9rLF4k4B1VdcPd1FanKgJgLkpMmuq4osWTdSH/i/7bbFAeDM0P1Kv/M/o6NAouxzw2Kws7un
DAfgxmqdcgtfsbgi1TWsMRxRXUHMxyFD6Vp7BIB8Ew+ZdYFbtt8ltkj3fS7jbedddU5jgK0c+nWX
MZhPRMJ3hW6wvexzc76UAqDxAHoUd8tI+oWbqtxZvkcJOnoR1r8cVJ3ldNUGgOC6FPIJdMewNlr6
9zi9MJm78BGFNkynRniXs0i+SlV98bP8tku7F4Nw535kFGqYNTadaW+9Pt2XfOdRNMp8m8um/Erh
X7ZlbY9vJa3yyzkz+nuXN2HDekjfOLEmEUStlEkxzx4EzeUUqzn47d3mix8mhAiI3LNbRyPw93o+
5SAb9f4KDC9lJmNTT6tGOubeyugWLEwvWxPDKS661o4+Fj1IoZo56apNB3nlZ2197TfI6ppMp3WC
5I+JXaXzZ9rbtFd7WDripgbLftd690zTdO4xkWtbTfgpy/fWG9dEKOYLzRDVtKJNtt7blVO8FFku
16x5ygvF0WolMi9+EgpNAEfIAPAmmdpsLVU4YXsrU+CSVKnuMkF/32xQt77kynZcWfStMczxXYZo
dI0tyVypYRrvyZWZXEBHwJRWpB9KGkq3mebOF53yrUf2zYHVF7AKBZeDuxzm3LFzKSVP9aYNtEQE
fhfKK68sQhCl+ljk0Z4WdC0w4rhYBmtGSvRG66TTH/6ANMJ/d8YqSlN7solc8zUl/VKBWqV2xjLr
LNECRSqG9Mcol5bS3tB7rJumwhr01ElpmyAYdXnKQEFc4PAmbt+P40Hhc7qFciEvjdaK9z5X2kAm
o1wPRKo2TH3dPTxw7mup7cRYgJLqWCr7WYwOmaUpDk9OlHxWmj6skRchdDjlcAGjjPrXgllghekt
UjQyClMdgDJT/c7tiXrFrE9zdZTERCSxNCKHHa7WvKJTmwAORYHtgD9p6Itn5bYjqsEYT8j8qjen
Pcg84xgtDU+Babaadkl1JncfpdufR8WyZPM/O0f+LzyboutyXvzro2nwXNSvLzED93dk8+Hr//s/
33/m95Op5/9Gd4IHcojTJElyh0Xf7ztnn+0xS2Py7LbvONSC8Uc/ds6cWQ0XczWSMkFga0k8/5gN
3d+WdSX1YSbRZNvw7X/nZPp+f0a0GToAQ+s/pyzLaizZ5chmL1KC1S4AcDvb4J65ZjL6m3Tznx8K
k/tSW81Sk6f+/gjc42hjwWhVe8dVn1Aqn7uw+GC66iMvjLN68yb8C5tkx1oCvjCEHGYBnYX6z2vB
dojsMQytbB/qVc+BmoxWkszTPouLvwvI/2m4Xh4KRqsQuOgXG8DPD5UlRUNwysj2Y9584IX+TIvh
9ZjFh1//Rufl99sFPf58VtV8jHRID3w4+Fi+XY5PWL9jAkr+Dr1OPavcqR/DKcUYKvKK5ifXm/Ys
hrKDzqbymuqHdtpNozV8HmuteOltlW67vs8fM73skOvN5kI1QObo4CzpU/ZVpEDS2Gb06g0Nq/DO
mqatR9oPdLEOgnLXRL2+G6XBueTXvxgf6z/NRkgcJH2pXhdLL907eYIjReVMY2PuAGLb4GcqK0vs
CZuVlue0RkD0rZJNIryhH+94E3W7OFnRDESYTR3PzT9OEc7DLqbBc4POEbHzYHrScX7D8fzgRU6e
0V3az8k3JcmW8QtaD+QHOsnUjskSwxZg3mas3d3IjjSII1arnQ/zn1035rZKlOreH4ZQHmjRtK5S
mwBpQXzz6BFVXA/a3HNvmymGjijkIjOa0P4j8XUekyn+gpGwPInJLXdmTUyRc0Diz4HgPoqFzmmH
I916coH6F1mQzdPV2I2DeWJcgUyTNV2IHXTM76aqII5U9KFbQ5nO9E8s4JM+UMoZrqfJpXdtjJ3+
gnUiQeTYmjHwCvHUexF7krqzQeZF8t6wsZ6BB2rXnVTmvXC8St8lU9rdTZC69kY1XoadR0GXcisW
M0NrOzcMcunC+E4WxGKu1WAg5zqfAgCLk7NNjLlWW6gcPdozfb3xzezE/Qec2PqJL15y5ZI2e6Sh
T9+2AJJ2buLG14TMpoeuafJrm5aVE3hkla0psxVXtkf7JfK19Bj7ZL01rFb/hM2rCzBaFRWBQTFy
hmKSNnZDlHUJxSNWfttgMt3QIuJVQa2kd6AJPWR3XpO4HCRtEgcNlwB9MFopPzLQmB/tLiY+Sm1S
61GCQEOovuJLkJysUU94K2vTvoqMRt9ovkvfAlDD8kHFPVlmvn+uy+dTn1vyem6FLmYNmjtdl6k3
PqUuo+XeOWPIeFUXJlkrLNV9ie3KTzbzwi3LFoKZpmCZUWYH1qw9I84aDBn4w/Nw258RaAC9sJZY
nbUtzoS0hZU2xSaFHqle3eYLRK1KFp7a+B2uJuskjJhsQUqv7AXC1uBq2BgLmE0UFvlNVbbg2hZw
G7sdeTId684FK3CEgl5ugIOqy2JBvrVTE5/GMwduIugHFK45E+KiMy3OPJPjzt/+31Wln6SSt6rT
WxHqvz9UBf97VqL++DtnceUf/3aZvEhKBb91v/xbu9fq6rl4bd//pf+F5wpiVuhN3NX/+mhxWcnX
vGrfniz++Kl/yF5ksRa+jy3AbtLI8I/DhU/kzPdw7ICOwMa7kKV/yF4cSfgpGtjQqcBgePzRj8MF
VaNLaxOnDlP4CGP/VtWoId6xHIiS8cRcQUyNQrjFavXzTYsoeRohvTn70qABaBX2WMlt1VnEOs3p
LuyEek2c0N3JuC8PRenR50IxqLw0K2U6F6PR11s5z/M+Ye02rRIKLgWuZ6s9OZ4/3DDRtPdaPxtM
HzYKQuTO30ZjesjU0HUYlMEnY+S2WrBtegFytrMYK+Z853lEIezJA2znTnG9gqAW34DZA/WgLaXE
IUEKULCyKSg2iCp3LfVGHwK757uzpkir/USUIMI/HGcfSEqoG3+Yuy2jEIn2Br7gfW056HNOO80f
RdMVF6Pe1FdGXMjriNnvljiIu6ujwb73nZBUSpyZeEPy5lZ5C/BwyPLzJDGt2RG0J7pftG6dnLVk
f5GV3UVg1oSB1T9dZOf2rEC7voR9l6LR09OSi/Kp69KXaBrdG1Nxa9z2iik1iMQszRXtY2m25tLv
PEVO494J4kDHkCsmBUMR8Y1Vb8f9jMiiW7epQ136zO/7LfM6WhYiLWJmd1lhL8KVVi8aVrjIWW3V
WHsQEP1NY7bzpVfk1edhMFC+Orad5q7lpT/IvMcjkdK2WqvQgqWoaMImu7cOLWwihj+/mkb10rM1
WYnYNo6Dg0GqkywFgTeSL1EduX3PUKshMr7VYf8UezOJPWUNL0alWVfNos8lmTUhc5I/KvUKO8Gi
3v3nsvWvbMxglXGx+Otr1jvM2X/d9/Lt9ev7j/9+8TJ0/zf86QvI6od59sdkRN3cb1jadHZfHHi5
cHDd+DEZnXlmyyLL8zyDC98/Ll64cT3Ip1y6DM7kBiXq/85ktFya3py3uZiarssVEi4ro9Z5Ant7
3ra9QTkSgPBF0eTjZQmH71Rm6J1B5YwmuBKTRIdlD8P9m9frn0wu76cknf2Fycti0m3D6GctV9Q3
uK2oQTcg0hRd9Lg5NkOUZEMA69q/Qf0pPte9p3379QPyer39PQ0ekP2gB9iLG4nOr/vzAxomR9cx
FdGFkRvJqiqVGQeaR1QyyBy0DDmogpLBYbqizlf73GnCvv71E3j3QvMEfAEch8Ckxz/As/z8BGY4
5nozSvT5QqUfGKBZ/edZcsHdKbvsW852mOr9468fdKHzvfu1fY+VLPR7bk3AfN+NbYWeQ8sDcXHS
nbDsGQ/c7nFShvNqAYrMLju9zW9Z6i91alpN3hge6k3vh/NzWvhYJzjWA6wu2urF1MdyPUlteh4n
2JGrpmnGR5/R5astgFkQikngmpPvP0ROll3kDcGwMOtShOPeOkjhzfeC9SKcSDrr17/+Lf/0S5oY
BV0AbvyefFXez6bpNNPwMlrzaS6r4aEo+EatdCKEd4Wb6wepgYzpKkNt0Zz0u18/tPEOX8VrC8LQ
NX0BOo1X+f3bGg9tVWdRPZ2oSfDvzVmAIE/AYN/E6VB/NRfpupTsKQOrybwv1B6yLzWS+RvP2fqb
5/Kn2Zn4PDs3zjOILUKnHePnj9iisOSU04yn2NWLD/QbmzteDGpUkCCqj/rcMAuGIWBBMsKsxUPZ
pac0djOsRQW82kBX5DeXYhVc0xmRKO5bVLC1EHyvYnsoVrmmJzkdrg01KsocFxOcHVKNbE6ZFRj5
bA37KAfkFjihgsv261f6vQDBLwfHg2MHWo4DUfDdFcOcIU3NczWeisYm3AkRGG+t7Yv2kOtG/vTr
B1uOjT9/b0w+UMQdeGPBX3O+/PmlrCUMEaMbu1M+TYr5Q+89FvWJo9Mr7jvFqsY+LTF7t1OJt9yV
ezLP6UhSGglGRHXxhYxnC/IcsM7HSS/ka2Fq+IC60DNeIhyA/rrSx/5bQ9L58tdP/U9XVp45O2CU
GpIFyzb452duGfRqeTz/k53r47ZuwzSAHTbtdKtxcdv5/odfP96fDr/6onIBUQEn4pA0MN5d2Dqd
cbU3K9qBEs+5hqlQEEk2h3tBU9Ohn03rYhqUvYF9YD96kZmmgagJyZaj/GRg6NjOUggorqCR2Tpk
jbzpu4iPKIHE+Rr5Y9hQjdxuNKniQz5MXEuULi8zahQIEBp/J3O9x+bxffZB0S13ZJhPy/Ty88tH
2Yon4nooTiFQsW8aC+gIQgP0swHmcRKUoAx8IpSFRkynp228k/QxERTQSSsMHgA9YH52c1+kwNoC
Iq0cdGdLhHSyewL68K9fe9v607eCJAvtEEiruuXiKnyXn6BAY4IObEYnrTUTc8vKIsvWPSaCbAVB
cbK2VjdO9BGASwjCITWzazFb5rNVNLCVutwPrWPumdqN2Vs6rB1tNpsVICqH2LcvHnwbQ/3k19bO
COHweqoCn50nDka+pm6yvZfEuaDypadF0uVkftmEddkf8VVX1dZnKbOJIqLSgJpj/dUtiuUo35ZL
7Y0/MIeDfJaf55Qr68rHN7rOUhLAE7hG+htEEn6dlGfdsBXO6hNBPzQ6exLoYE3tgCOY6NTQjqRE
+g4/nl88ABrgklQObn2h9f0ly0nrYCtbU+seqQdM8VDtRrz6QdzRzWnYdXVddkX+1WVCYTuZOO71
POXmYaosLNIFmYoXM7Xjh4n161NV6tSLSV3YxJRwSqb4TlZJ2EORG80w/TSY+IewZo4hKOtEdTeD
60BCLsmnrFtnGJJVI2PV7iGKGFtfYupfd4MbsVmvsQBZRa3fTUi82lag6UVs92q5QKJ8eT8vbRi8
mRwgrzQ9q54Sco6PRWqM3lFVZrcloTr2QcudOgo0+mZfjKjsL51ec79ZXVgeB68i70+5TXLFYg/w
VVIguBOfTqbtWMLuWGeV6B8sCtQgm2rugQhuUzBrxqbNYrrx4HyU4BEIFqBBupW2EzH4b7o9/QuC
HJL+Oh38AX277aVyBxFtNTiTBFNDQ8y0GHt0C+Kjtp9xGndihalzupTSYZPoGRYJf9xIZDEj72bq
dWpSoBbM9MB0znUXdy5x5dmt8IUq7dbFb/VSxnp/2diD2s00fF8OxGIClWgWbslcI0Ft19ZJKE6S
C95b+5zFmXY1OPnwGpM+vnWla3wd2Lkir2GaBmUEjMrXuyV/63vP0EEfIq3uH2PTGD4SlK8oe6vH
I+tMRFe372os/21kCfIgyvwE9jokGGo0z6aBGXPlTl1JUy1AseIuyUZItaNn9t/EOLqktmWfDTvL
UHxEMk+xklaF5oX30NoREG3W8EuONN71llGBFDXkqa7SAfczTcvV1pkarPpO7vYrE4FqBZ92fihq
t77XUikfU0ioLP5E/pI6St04YfqNijb/DqLT/ELdXLldbnMgwlo9xMAMWYukkpr0WxzBxv9n7zyS
JEeyLbuXniMFXIFBT8xgzDknMYEEBWcKBd3NX0tvrI9aksrwksr8NfnSLVITH0SEh7mbAdBH7j33
B3PortiYwsTKmaa2+WSNS3LpSbQOYHnEey6FoFhd1luCU6yHtQtCgfQrGR+Zt80OSYMAChFz2Plp
DES35zh48ZKw/tKX4w+stuzGXbt96bJU5NtpmuJbW9bBQy8lBzkJTOlbadDPxqgELixCVJ+EVXGF
pYu53Ob+gpQaHnqxL2qpkmgdXMJ513wKIfl3ZWseRgW4/2jKKRw2hYW5Z2PKpiW0trIaiC0Qd4kO
8vJpORpKpN8KcmuW9r2D+wl2EztAE1wuYaMenMWIL5mjmG8QaJt3xdyb6TqnqLaYOKQ4WM4Nqp0Z
/6wMPZaPLbgQKyPyVzSL/9YpVYHgb5or1wzm5wG9HH4s3Lho9edUdpcUhP6TUcyGPDCwGpAjA1fY
90aD5SrOiS/doMsegdH0zVWZjo+lPyUngmvHlm28CxvVcVEjbFvkGN9HwvcIRrWRc7t9AoRSAP/H
uaiAek3d6sc7W4XFpxw6mbthExWrywDrCp5vOWOVNxqzRBMU5ETM0BMaOXh41/sR58L91HqGc9G4
mFc2bkZ3uBuLIR6uSH9uSta9y8z7W7JaibwCkrGGwuGsoPV5n6Q931vGUuPAqExEiZoXZkHwSzI9
YRIYknHfrBcCOuK3ZWEnx9KbU2HTNWYIWtfCMqXmTrOL+hjdiZylRi+qsXxUlT99lauMn8e4Sq+t
2pK3JhkBDaTYHoRHLWWYbBkT22LHCb98Wkt4GfHAK+87GE31rq3aMr8r5tJdN6bZ9NkDec/D+zgi
wt9gDLcvjSABoj+JECtIZqkt5ngsiYXpYzscehtrOESbbN+MaJC2KveT4MLv8uwy7+3kU58CQonI
j7IeJbCaz0RS19Aok2W19uBoanj4shmnB7uFcLqGBkJohcv8erDSEG91mWRHVLdEVJSWJ/dYziB5
oIIfvwUKUtKWwy7DlaW6EZ2ch1N9H5eNQbCo3do/aK7yr0GF6aRt6H33+YzsJMpKwB4bQVorGWOJ
byyovSwDcbg3qC/52usgytlDmVYsdHCckUZ8KHpLHFzoo+MGnVJsHBCqKO1tIQC59Qb7CuQFHUGI
reZJNvRWvWJGtrOHTIKPtvGSzmWmwC90FRhAa2bUuHViGyCiE5eSCAl7wIWyquZV7xzig0HDxtuK
e2gXIxDDkwfGNo6GZmqDEs4dxcsOUySycnSvoZZWGLwBYE7bKC7IctrNbczSn+UG8NiwbtaHyZLz
XUZQyA/Zr1g8KvYnG8PDDHHVBlaJompJFfo5v6pvCQ9tJfkvyfgiEf8Zm8CTY3kpU7l2UVcm4nEE
/vdWZCiB8bnJ+a232MRdeAROejt7DHuX/cyQIHHou/cpn+f7zqrM26CKYSdsiqxu3Pukb41MTxeH
y1qky7BdDX98t/URLeQEJ2sdTMnd2if2g1u7xddAxCaSOI/LcsTab+/sLp2XCANR+cWSsrlAX8dn
15QWyWKtnS7MNg3/biVjnaSxPinKLQmsRDMNoEiu0lb2uPbllN7lKKeNLR3KdNlV4bC3QZ08xYMN
fMQJJ/DqZ4Ykpv47Qh2896zIkAH1pPB9kgj0HrJEJi+YU7C+gC1jxWaKofmmXORXtwGBxcnJMfP2
HapD/7LksLHsOFtvjTUGSQNO6IgLoL0jmaFixxpCAtZ/C3BLPKd4Qp5La1lg1GC2QCPkj+I2S00w
EobColNaCqQqnAT3jdkujLUUIMxs+MEhZBG9HZx19g6lzyG08/gA0NH167pbAa1P4EuksrGOQAq5
xpCUt98Zg0z5p1UOPfSONkNE0juT6X0uq4bn9UxQYXtoPciur16ceD52ZN/oN0not8MTjYAvQBzj
PdvlQWeWJ8JiQnurIIX4+0kRDCALtrVbp10qhRomi8Ovw2SXADEUprSLcSqexrCdgqPNSPs3nv//
2Jbp/8EFEuPFv06ceGyYmH7+8/T1t2/5Y/wa/OKCOuBSYBGkG9Q/dkd6/GqecYBs5fkXZEb8Pn4l
acIlwoqJLEW3pRurP3ZHtv+Lzc9E04uZASkmvMIPEum/kkx/mAoyEtZqaUu7Js6ehQ/9WyGsBfKQ
0V1VVofmANEy+CQccw4O0nouN05b1s9eJd1fQ2r/pVTb+aBGgM8ICIfRVWAxM8NTrhvLPw1g8yrt
0Vqk3RWocyz2kjZt2UCDqzz0ijzfD0ir4RTGCxjQW1dk8XszOBjOeQ7dczRUe7TXJdXw0DcvUzhh
ixONR7ZkjLXyypl8aUWaFu/SbViWxZlUGjSNytgFYb6+o6P1jwYWDIU0zhOwvIcyvcgT9iaIZRFC
AuH1/XVbpE3+N7+5nhP9eeDNLw7/gWEoIyTh8zj68IuLJWitNmuugAjMT03d+7eGW5mHv+nMf34V
PW628evzFjP3p6n8MG4OsE44UBTTq5iZ9EvstKBvvWVCpztgIv0bioIeRv3pV+LFuEiZAWjvi+Di
/PhZtkaIl2z2LlumtLfopF1zUxlY9vcds1EHsXoct5u46cTVClPf/JuXP094Prw+AyAzEGwy6Ac+
XksCw1BdZ411uTgg8UKCwgcKj66/H9ypep3tYbicpyIyDPJpfbK4D9IAL0nyagiKf2lBMvz1m4/V
4OM74rguAylEyYjRqIc/zqRKAOCD1w+XXc8Cthpr+64OVsrcqjXgLI2WZ9xJNKXP44h4ZAuSOK2G
zYS1xyZz1BDDfBhTRgcnmAXDAi25gNCd0TNKKvPBexphs132a5pcFuE6Xc9O4V9b1COr3zPMGCZu
FyvAxmvN+FIjukMCJWtCO8kpHwYHZUYFvyklqvIqtflDq+nbrwvJbvs0NddXbkYSxdY8Xu5Uv8Tm
DiiLiR5VL20VJLzpmlTa8AooJEKIiYx6DIRu0Q8PkKUCQPK5tV5W7uBfrc4aah1r4rQ/ctITWvLV
vNzewdVPzVPgc+aOG1v12XDJOLdQp97IiQhgMirbe8btVfOa9AaApFK4jvsmA9H3ZRS6q+60ixGq
WgBPxQWHNA/DjYKRxrlYBHG+JydlsJ/aaq2T/WS23iukDGvCVQUU+qtV0B0zPM3ncRNMHM1iky/t
3LBzWrS6BVTb+lC3vr3gGx6W8RDXqLcP2OSn4aBqNmJRmTd5y5gEqNLWylKDKK54hD0gVk7e7bp0
HeLRmFLQ6OUeQdi3tR0ctQs5o8saSkabZz45q8wRJjBJTWN8gczOFh9GpQIrikYHEfnjUPH7qoPy
pzFPjzqiTONSIB969l3FLxeYe88riuEKQoGQRYQnIMSjXUpvm49WDXW9r7eQn+pPdQb1PBkf5ji9
4xseZQIWHRquNkY0lxAYH5CNYW2ehXnDJBT6Q6juvcYeAXAAt/foJoGLBTmGAj1hHifeMs+wsLuu
/lam/lsZFh3KONEeiwbIW4qGLRrcsd3PgQEPvB1kRBaJFwlWNhssl8G+nmLQ+jGrIVVkhxDQIuqq
pIUo7xkPCKSvccBDnCu96XZJNHg+sWDQ19TBW6+qUBYJBNZEp2JKUSSjGYwNd91iwcz5FWqv+fZ1
2qN21sx7wCr2U5oM7s1sIX8A8EF4tabk15qX36XhcgMhC4b+Gae/eKjDGs3YXzVt3z+D9/MzhL9x
8lFrxGq857MPcbDFN7AdRR2zEJdJuotXJD3HsLCTlQGB7+abBcDFp6ZYeDaSU5G/sysqgr0rOX23
hZODzY/nDoTkbDelsUdIWPDR+ebw2csce2cJ3WdmfTnckyKCxEBmItwLd8aUW6bl8A5ZtoHQnvZO
savznrnSpFrsfQrDNFTR0MleVLL2xbZCgsVUr8mgj3TYI36kQdd+5hzmEbS4C3ZztxoQgBFWXyac
/SVHcOQC5P4KWM+7EL0xSSL4yDberrMfvwy+X78lhLXKKM3l3N4GbuUMGwMpeXsxuDVOQrn2xjfw
xJ4RzX6n106p+NaSEmLvUsz23jH2rWl4N7Fqice+msxq7/YusQlj4E/mfnYz53tBKMKo5Rsq3MoO
zceWLsNYt9D8vVdzZG25YaMxXocQPL+4fqHIdxgtyPMD5fu25mE7UmM3uTgNMWPjKK+8zt4iguMZ
11R1u8sq7PhRGIejHa199j55CohqX64MunzRO0QKwG3tt7MUHfiiZhhgRBZL4kK+9Wb0FMJR5h4U
T09uYBJA6SzldB3OhYO/pVLJk+2k5EdBG/4q3VqZGxMp+ncLQrHa2ibcg42qRoH5c6qca9vqOhHR
h0BO5MIhWQTEa43zqAkvieMmqBgCpW1cxj75ADtV2P74ohwBCF2M43hvLSKh95IizBFz6sq/n2fm
jUavUh5MSE+fJzvNVrgM4/hlWia7iYwpoA3SACBa1cLlCZvi2tvTunjWjvyrCmLHQtzyMSR/mySC
qZifWzgG+MvSqn9GUuNNBy7q8EdCpwYg3iBAej+GykwPJgxfnnSiZFBvmILIFDWa9R2YouqHR3tP
a0vTu9y3rQdQNYmB8+5b0xzqK69F77NBRGTFn7kmsnYnsKQyPl/wZB1yp+vbm0SStBcJRdj3qZhC
sL2sGODMeeuPPGnKZ5gJ8YttD/ZCNKIB7sImgcTZ92Cqx71l1M1FzJz8lK0MH8ZprtdtvViquIoH
gZzUUiuOugBnxkZfvMvBNurxwrW8ZT2yOhru4eNlhxkl8AT20IMiUierOW5gT5ZHVD4M5+M6+AFK
Kjw0S5w9MQ31L3HV1zsipPDE+51tEveECfZ2Qfmw6fMWl55y+0ezUjHaJWkzgPXX7CYYi/E4Wm55
mhavj2bQ/ha+arVmOzV2jfjkw+C/rnPClBhnFRqhU5pNvf/rwkbXpj8VWnAc0S7QLziIsRlT8/d/
KtqbRnXSMAx16cSOqCPX7lcehWVt89CKh11R4/n9m1rK+tAo0JnwmsjvkEz4PqLsD3vXioTWrCyL
4RJ+Rn5ren37llpEJoneHA6ElfHWuiA4QRu6RCk0Zj5fx6PhJL/+HP9jve1PUsz/jxSUbPH/2r1/
83n5LDP15w74t+/5owN2fkHhiCaA1fnPtn1GIL/AoaP9hf6IiEKrjH4XIDm/0JMG9DB8KxtWLWz4
TT1pm5rlz8aRi4HRnyf+nQb4QzumyWZomPR/56GRYmf98yXdxl2dZaDRL0YHveQIOP1KJnZ19dc3
zsd1Pq/C/JxRfyBoy/yPIWOy4iG3mqG86FjRXJfII6MRsvlxdkq5WUzKaMPr3Xt/wtil8+NPf/3y
/yTD0a8v8Gyj5kJ3+k/t4JDDlfJhpFysAzUYTkhvm3ZZeE060L72PHEsfEMcjEStUUEo+r0/QOSW
PAcOBAoA6KyW4iph+nvdUs/A60SsYfQThyD67w1FqnxTmRsenJzMJniGjFAzayHqDcb/3rCUM2EO
HBhbS88q9jJO2r9rAT+2oPyCXCIYUwN0sLi/P8wxwryC3LKQn+0JSUUOx+hdufOjNOp0P7J/upnX
hZgFYafDIU8noMOWSx5O3PrPE7nPOxEYwbFEqhSVOJd3bjW7+9QPO8qEwP4bUdQ/aXb4YbkW+AL4
gLX0RykJhHAnrANRX7gtrJXYx9fXUzDE1mh9ghl+UbXFEJmTPVu8y2bzvOB2jMy1rx7++rL4+DgH
58f1z1fuP8xJ9kepBtUPCTBZdkEwg3Exw2HYZv5aXsZh3u0HBrB/8ynZGiT60wGCRQjBIJpovgiP
2c/Pd1vp1amEhJNcdP7QP3k5iijWAlNjRiRXG4dkWtYni9qT2Mc4bzA+AIneBanKX1mXwYH2NBJa
aTi0na/iXWhgtEizi9nwqGg0TLqze+ZYrqyVu4WyL7aicAXNWRpGQLupqXyPT98sTc2o1rjq0MqK
L7ZGWHPywaFW4AqtM+HasaVPogSu4gX+tcGq9sQ0PRIajd1qSLatcdlDTTrGZtYQ7RyatqOx2oMG
bJsBVulRQ7ebM38bctI9vTIkrVDjudMzqRuuEVpn6N2TxniPZ6L3oOHec47ZBqVASQJSUPtolmsm
yxIrCoQkIO/Eg8UJaSGAtTQ33PRYEiBi8JuI7OjxHVL9coHOjmV4lhBRtDgk/JlISzaj5pPnY7fJ
feI9YbK/oHdAJFYsDY+/uTrUQU3/rKHnnsafsyLbeXI9gV0Lo0Xj0Y108U+2ajwrKvpE2dvVnJyv
EyWVsy0r/s6RIl9oyjRyvTMl+PXqjGLvz1h2tu7MGC0CnawrX7ig25GIo9ZrhjBpdwwMVt67urGc
H07TVDwa8yTGeZNkdlM8qsWGJoPBaHVelmEptQs6zLDrymXYx5Mf5MC1sG/0W+LDi+B6KX1yz0Pi
58I3pB8I47a0YGX42ajG1uPuFispbHll7zBHP8ozj3KGNuBvpxqO7W7KpyC7SDS4Up0ZlksC5kqz
hGA3zw3ZfQDsQF4uACSIDenlpc/YBMmOzbwC8WsXSZjpkY5X+Z5qrpAIgDjsxGz0zwDH4/e0dlG7
l7M54JZ185GU93JtLma7KJZDLF3/rU6qZdz3FYxLwvr65y6QNon0Ag1F2/f6x3D6GRoTENt5SyCD
frYnMBZu7aLBshYkeZlQxS+OgkiaJichCEc4FegiwoMxZyBvByzwl9irWPkHQpLTSQzBBsx6HVlG
GO5N13NeJ6hmmwaCB+mkXbxbEJnehRkYpkZ49QXVK6Hh1c5JYutpbdbmtPZoWKO2aEoiq+K0uIYw
YzODmm9XJOXskcwoZeF+ij3iPELmPTtQcoR8SH86ibId944pw1vysuZbcJ2YFKqxO02q/9qWEkmT
aqfrfPqqMBvtQoU9a8Jqf/KJDLtf2HZuCG7139ZwBls2BEUG63eRx3mwnUdMWP5lOcVXbghrznan
l7R0yw3O/Ozk5IFzsyojATu2mNepqodPlTVZF31dBwcOnpnYjRUOa7FYJ43COXipzrrJJxpKv5/E
m58P6XephjKyYoGKJZFVc5wynFlL77PfyQebpf75Mf6f0vTvSNVaIfmnE08jc37zB2t/0v/+X58+
f/2svn/93P+5OHV+/a4/ilPzFwTZDOVdG9/sednzB6vaxaXDPep5tv3b5ub34tTTbmNctnhsdQFq
Ov8oTi3qVs5UNjcsgvSE/9+pTlkMfDwxUVHy6tSmADOh03wQgoYp9rIK+cXJnUnRgIlH5M9TRkDu
J1unsXjnYBYINKMXtUDjlutaZ7fkLSkuS+2SL7gSpPGaBQ09ZTzU1xYSrPuwmrwvdM2DGfWLhbQI
X5337ui8GPx2awWICc2Xn02dz9MFcdX6a8xMEDNfz2nJ0XTUxDdtMBQFzP+WNjnFhh0YmF1QsPlm
UiT7DEIAyOPMm9bI7LV1x2oTYW7rwjyscUp0hb82eIoEKMw+WJJ7T8rsS5Z17p2RmBkYzDpX0ynI
ffdZcvDeLaOF9mMputU8+WTtNBGJA2SkKFAazwnl7XPAlrPYGU5eEP8J9gbeh5Ghk8XBlH0SoxF+
67OOwGRrnuHNMSHGQeqCZt42o/JkFCvFKmrw+5YXR1t7rLs1Hi6NKTmkGLcfySBHBWOuoShOjY6G
juQ5DqjQyUDjOSQojW3/RedzldHQd+WMCcgLVbDNqo6IFhvxRvegMJjW15Xv61gEl/xGdO5d0O+K
Mqi/YwHNtsyWofoVdh+kkago6y+b0ELGVvcsqMmD9wtnW/SyuW5aU59f0jTWg9vMOXqUlZzPA+TE
JJk3kukpzNhgNAamMlKKijzKgZDHrCCf9s5BfL3y8AKIHs1WIdyLoQ+LIBqGzn0UYTd8gV5AJ42z
R+Tk84nBRCrC0bRPdGThlvjs7kc5LCsT+GRxvsdFDSdkLkSHLclaAMTiaw0Ir5jn6gWiEDQNq7Eo
P9oidUcSNUPLNYhQyYr1AjOGO2/gKAcAl1M+L9RoGcd7iPv64EI1VA/WaNek8PaN3dwnsQQ8zfgn
fQXKkNhPnmeU8s6H4EEuZc30k9uz8nYhQvDi3k/a7DkOm9Dcdb2szLuwacxk3yT6X8seD3BAGMj7
wHzwIc9s56o0LGPeauaMewRR3d6YhSHVsRhL+xVILRHlQuTWJ4pNKkoXLSZCQ6WGY1kDd9ywmECN
R6FCAhvKE8QU4c60WPtnO3coC+Klm7mWe6QJyeMKbymdt2415PMD18o0X8K/WMMoCMrskMZkaSSl
30ACNVpyIAmZDe8W1yA3Mx2b4hn31uA3G+mgo7hYjbRBdtGxmZjxhXkHV0l1i06xu6Kgmh9bpq+R
1SK0A/kbW6hww+zBaZIX2nf/jXAcgJ2GjKlG1jkKvILNgxVQBlp+1+w8Lsf3SVQQLftZp9vYcDH4
90z2HtaiG93TSnJ6vZlQxHRQ4AZLbVzIGCVA2DRJdnSB8l1amdFETY4r4HKYZfKlTFfjpBDXfOlK
f56iSpXciN5QE+kBiY4AIn910u4t4/IgaCeTS/EYurUd7id3xmbBLNRwkJ3yH56Ym7kNckpmd+Yj
pjpiVZvBbbPvbG8oIOUEMhjTu0q/4Znj5m0GIB5XAVHW061RK6bw5zwiyptm/j7QcAIWtuHG5rs4
NBjPC6egPI7PyUadY4h2izsbnVSczdw0yTkJSZ5TkQJQOYoZe9gvLoGogHvI1epIvcTXzxuSS8P6
YpqqYeOBNx4kyti5hHPYmXz3u45cJrJ68PuZ1GXxjTxnN6XnHKeVlV23Sc75TquOeiJlI3kPZp4t
ipXIZS2RXW2BZ4rHYCS+ZE/vRHdZB2nwfVns9NWO06HZhhZw6q1rZeENmCk0fJ2OoFLnNCpB8Gxw
3eW+uIq5tV77c3JVSDmdXZg9/vcdJmh0k0REj+oQnFOvkmIg4ck9p2FRytdiA7sM1BYsCvi53Tk8
yzQJhMvOmVqhjtcqljz+bjsFlxrHwpxuwRnZ+L2rBtixDugyEp3V1UqDj6FZaQ1Rj0rrk80HmGL6
HHvnwWDaPhymVqd/rQjg2pu4Qj2wbRNH3oJt4tE6t5kqToKbmvr6HCVmob2vD/45YmxyE+LGujyA
W7wmXtLt7DYg1Lfo8vChz3VQGfmKhJaNQ2pNtEY6zEyeg83oqgk5k+NA4BmacRVvmlYHof2ntvvv
OCBdyh2GaP/aAolVPW0+f/0//1VrcOjtVwAxP4ELf/sP/lHm/UN2Yzq/CFRTIeCXM0eUkur3us4k
uCQEnxL6LuQX1Dp/1HUWhkjcP1jYHF+TZ/69us43/2lgRRyQ9j4SwUGlCH7050kIUpWO86+rTkQz
JrtOg6dqjaAaNIxqTvL6KnbSMppyL7lDre4cce1ALlzrlDW1hlqRB8qkRlrhkRUozKs24ezcJKP6
IoAfbAfpZ1sxVC9W3junjtwfe5MyltqNc0D7psFauKTKa+Dd3cZahmI/m179DVJ7Sc5ZQQ69VxzT
mCXnCj00idsHewDgNYYxnU4XT5E/xtc9g8FLQdrRFTGhYrsU7XSL4J4nXFunuxLU0qlr5vg4tqX9
ZHeN982C8n8gd9T+bCEs/ZTy3NEpYGQobkRaqccQLh6HAiwoh0XMwWEQd0zLyY5YhBNshuR33MOd
YO2gbPyDMpy8fbZqGbGZLOyE21wYTDV8tvidgygz74xpPyVyjaDKoAON42m+QG6TbzvhYht0imY+
DEFs7NbUBAgYlqtAk70G2AgRUxAYHNSf7X6cj6EjEs5SQlhNgO4Pbogqb/A95qdd6V7KXLFanX3g
ywR9JF9SxIs3s1DNQ4sZ5r522bL35Ale2zyis03qK3KkytkNDk4DfSWs0okKEvA9CGVZvRi+leiZ
MDqnhggKKBqtE75MVI87YsH6Hd11fZGnlSDMbjEGiOyaINefaXKOn1I50NlP0yEmnuTK1ui5YtEU
Ot0lHyyNphs1pM6EQqe5y6DrFjKomg2Yufk20Gi7HK1DhhoY4B1IZ1TaCUMiQjV0fUckmg0gb8Wp
F5mNAJqn8XkIqg81szc+4eEiaxe1TzVsj1YAbmGPAhzFjflanql8BiQwMjVmYH2eHrBBe38vEkB+
RgPSTyQivaeiYbM68j8IyrDLwAMCCMPW2boaDCjOiEBYgQBzR6JCbLm1gXhU2wkiOmZQrhrHybZZ
HgwbWeYcD6oED4ZKKdu1ZzZhnzl9VGpgIWal4BbdsLzpNc7Q12DDALPAdjnTDiGqkG9QawhiNYPJ
nc5kxHnsmIWwUR/CvQ3vEWmPWCEpijNVkWUt8LxZgR8/mFIZj1WTrreW7BGZjCr0WAcWinyrOCTB
QCTG68i0421JUix7FgRHlYXlUyaJcojGTDVQE+SA5xVHCYMZJ+FZ0cqQNtAySX/BGpkhcw7Ccj84
sWJ9O6KF2OLGbJML5FLjdAXVgvnkWPN4265FX+B9qfjhNjasF4icbjwHO1Yf4xtO0hYHQMsEdxNa
TLp4Ilb5zosnEimXYfoh2Msg92l6yueurL+Vqdu/m1VL7mkb2s7JWfzgSCvEp2t5jYO2lyZjI+Zc
O3LGrGU2W0hR3udcWvu19xbk0X5qlfcSbncTIcTjciHHoAQ1Y6Ivmafuoc/gB+fGAOrH0cOvUI0W
dodJ7WrhULaZ8Tf68UvLWeovHXSmrUFrHpmxw1I4Q5/BeJTJ0AZdUvrNI47hW98rGYKG7CkQtG+D
8JzZsB5cQBnXbHCInM0Y4t3VCz68Ma69amfGszNGwuomslhaVd1NMG19Wk8v+GZCJLy37TrF8qFc
83PujE2DZKYnZZaFNfiLbCQZ3auDSNSjsV9FOT67QAnVtmy76tGd87Hfqdnvr/ALsAW3szqNkraY
X6qeuA76r7IlkYHkPepRs+hYCbOWQazuIIYvG1KQYfA1glwPCzGX9OqFkL3lbcqGHiJtjzkrSO2L
2hZelDAjuAm4otEuG9UFc+SDS0gjbL20OM751O7joiqOtaGo4eWSvgapZ72ZqvNfPdnJH57nWpul
VM6OX62PYOEcKnf+zMzsZWnq+44gi8pznW2HbmyX+V64DxPSTtFd7EZRqn22MGnYECoDRJZ8iO6K
SBpr4w/+E2OKIx6yGQSrDa3dq7hpe4brpB9j/Su90TxB3yOQdZ7GOxliJZG29cOyGKUTKFjf0FiK
u7KLqcMSUuxb93od4mOTymeTig5NXP9gZbP5dQzKBnUUlP1NXfc0u5m6aKfV380rPN45wE7j4HbY
uDk+Epxk3223+jbX1bN0PVT3QGA2jVeRmEWNAd1xLDcDC8RNK8q83HjSCKMq9L6mtD5HBsjWJf6b
u7Uf4kMjc9j5xNk6W5ysDlJA7wCr7a4dB5lhNvHm5zycKywhkOjx+rrfbW2EJl95tQlaRr7rL5BI
iF9u7MF9ZiDQXZEHbG4yHdOMxv26sRMeQyQ4uzrKOcCUiHNu6O9wQJD0PJ9Tn3kMxjuFqmwjdCh0
0lE9bIElLze+Do3mJ73qJh6VMLBuqcKDpz6f1WWrw6ZHd/YuLB1APftrgExIx1J7DsHKoE8Kth9B
ccdubUS4xeGVxUH1edTh1ngvkIaWTn6IF4vuBFTe68oMCaCJKNa9ys0vqnFfSx2aXeEdfhuY0O/8
gEhttFFqH/LUjEwduJ1MnvGaLul0ojXA30I2cXo/JY54sfrMtLYenEeyg5z6tS1Vx6gbe3NwXHTG
uB5XvWKu2RV2weJCcQE+uedY8uIcUc6OkrExcyHGuWkXrOgSvYlIc3uucb4xFycoaukXhkkI4Dg0
i3McOkqE6k6cQ9Lhj6bfA79dh01lCuUddYLAO6FKzpfQJulyY7Rh/AjHBVUzGg7ouLYOZXfP+eyE
eyXxtnR11rANAGK5JsH5i53043260IFsM5sx0qacRhwtGEtrd29ME0+FLOu9kqRR0uIr6Q0/iMUg
QNZdJK77eGaOEnXofB4Kd7LGDVQsxmp+Ji0fy1EwE+GpWEY0I5vTrdvL8qV06yo4mefYRVZodHBL
eZF2vThxNCJAMXz52afA4TpEotpXJAC3edwcMKuCvV1v1CCu8KReGVQ2O6Ov0c8lTbevc+utb8Pn
ybczjCvkcPm9Encs/nUYORn0mEyzyBRVi+Nixd9Mj0fLxbuC6T01d6F082ht8dGtYdwdC/RUFBbD
3L37Vj4jnDXsxCeqGBDEru5Jk2U9VH5hDlBj6i1sRUi94R4YdxJHUxlvrZ9MFwuOl9eUqPsTd+gT
H1x9T1pJ4xzZ6sTgR9zudULOhr5VZK8V+TPbrFHm0cf9zcBTZceVvNZDQAzyViBTi0pzSZCLpssO
2WCNGZLY2JtsACtH1S7lgZlXV1zVxCB/zeraWnZD65O4Ax4Uyl0WZoShgYFlX1m3HMyrmUGDDces
+NFjaa027PMKImVnf7pAnoahcMI3beqI0/X7gHSKPHEm31fQut//04H+dzpQUhq1TONfd6DvA9sF
+s+flwvnb/qt6wwEcDBCwOj++IqJA1XC71BS8xcwEo4V+HSauhPkr35vQq1f4NBC4wFlEICoCfFs
/KZ8IcvCRs5PTCZqJszJoPn/He/HB+0LSwrf0ioEzJGoQPEj/NyDgvnijmhc68CN1y/tLUVSoeNV
SFKbSYadjZKxKZ3dCiUBOnlWkDWXtGG4DWr2chilwjT1ntqG0jgyRINQXfUraMGWM8M8SoV2YuO5
Pam08XqaV0juW9uV002Si+FO2cO6G5cUhIHyoBR4iJ2/tG49kyjmyiCLCHWHVx0mKbj7uluwYo6V
5aXHJg6cE4bJKUcDFtRfkRwYT9xX6qb02klPeSD5fg9dU0VkVjO/zDAvZ9QVrDDny9rI5yfRQ+t/
sMTo4AGcpvmxcyflXSq25pFIqTq2BUhOnm2+mR/yGovwJodMeLFiXvyeVG4y7ogvqlWUrlk10ggt
S0oPb8ev8Ca6W1m2IARKIYYvgM+Yw7dJOPAk0VhM4u2yHwGx78Ay8zM500XLb4J00ETNOadG+b/M
nduO2zYQhl/FyAMIOqwPumiAog0SFGm7aBe9Z7zCRoBjAbZVbPtGuehVH2FfrN+QlFeUZdXeCRIS
uUnsjMnhcDicwz9vHh+I/RPlOAA2UDgITpoHCCDn1z3ainotH9wc7XJxrF+ST28brvg7MMUBS/ur
1yfjoi91h2Oc0GVtM8g8TElTCfSAnZSdzBSNjWHO7T2BSDLWiCJmKVlYEmtkvJrR1f7Bf0wQPSGM
uKIoioMtA28QP9hj0jk2TK/wtKXIKZ1gBeum3R52tCJ5qJtAsZH8exkPBhR6PCiSsiDNrliyuP7i
YW9CJRhpcaX7ja+/bHP/iWSGmldfvQ4yGY9IkKrtpwEKzqR0CXY+LYoYyFOfA2w/6WAU9K3cx+m3
2v6zfOB6AOZNeQjYZiCUSPTEF9pffpZyGVIBSD0kN9A3kfuzCy9yMK61C79J8iXpl8vhqV8l4LEB
S46r2Y7oxJ8iQuaskv18zrEHBioTYyrY9SxPaNcFnrcAo8a165Jt7kTRFbQe748rdL70HcuBfQU8
1G9vuP7VKiEEnebEEtypx8yLiwvZvJirZT/l0KfLcp5T4iwDOzeQAoIxIDFi6foLJiLlTy/6hXb9
SIFAuJEN53d5sP5ygerDd12syGWSEZ8GHKmAv9r+4SxQvUGl4EAFUngu6VcpeU3RKb8F17FS+WXs
Lk8/AVF1uzu8+G1rCliDDrTDiVtEZ8ACSiu5wBVAxJQCi8ENgNlTAiDN0fBWcXQiQI6+9hrIlwkI
3wXNP8ZNf7F+eRfYfPjoLoCRjoHXHv1smXDwKe3hceNGeAGIEOQ4SbAE3BGJzvbl0ZJpbV+uAfAc
UX8FhZMyhooAYwD1iK2AMSwjuqOAKYjZrjIFC7EFyiyV/IoxURA8FLA4BKM4OiGg+t1tycsNwpw2
mHIOpNNRaAJxSxBPzWwacVwmIODCUsOj2vb8Jim5AdMVOdR2nKx/mYDxhpUkYKhxrZ/3/4J0HyUH
xAiURx6PyVHBRwfiBaa1dHcyojMCMyan5QJOMPKn5qgAltc/ACUHA88IkNHP7IlLDBBOpQgAmo9S
B3bd6//hBSBmQLHI0DKYxDJ4J8TFg4LealoViDGAHIEjIAjRfpWBJOAiwjHPQQDP2Y7YuJAByfUF
DgL1j2hDvKHdKvtcyFJqSHAcUDHsxC6i94CvntFdCEXCixijWFDNwoXnGIsU8eIXim3jwWBTSz8N
gW6ATlhIbqsdw+XjIhcBo+d9bMvPF93t/HIDiGsQHUjUU/RIf99L1ALaoAQBwKmF6Mw/QSGwW/Ly
1YsZRIUZkAdDH0jKJwBqkHvnfEDRyb7kOytXLz3gbWtOrFw7BkZgSeY1vCEI5v1g0Z0A2SItEwjf
SxAoF7dicADQDCBEUoPvX8nR+YLHsiGudQVgAIKACebAjX/kDmQAjziuAFAvl52vIDYt6IsKVLcf
WpBQYCbtgEIhkGt/xTsJHkWn/3JpXKuV/gXuPqScnhaj15+4wqmFoDGTfyfGx4URLJyrDwGbnJLV
Q93HKBfQgaIp6UgsLaIufQJcYCEeEyYoy9zc23yKugICs5Jw/77dHP73C12uwSkBn0MgXZklUSD4
ohRxO9KudbP8/XUQb7V5Dr0Pu7wH+zv+v/sFnv508Fvdqrp/fFdXO7Nbk3Nn00f8NF1x+PcPrdmv
zYbyv0O17ydx2dfe83y+exXMtncKpsgPWrT16TtX2hf+gTM94M5nuh2V2NQqJvpuayl/rA3Ygn2+
uICLli+IyMfW8Ccgbd13atINdOtNQNmFCPSUaYIR0rXvDS3dn6vHet3MfiB3qs8OZ8toif/Y7sz2
Iai6c3aylvDb1mxpdmcOAW3/9NYTr3a7aheSdoEOLel39b3ZhAzxjjMt5Z/QU/t1OGcXnddSnoBv
U57wX9rqz2b2vnr6N8gk8xFF7bx/NY+ge/SF2tsoWsK3bfUhPOL+7aslLFft0+eDCUXPpxfqiZMm
yamZ/dYEUuIzWbTkfzfb2fu23s9um0Ozf/on4LvLDVP/RL01mybYUR99UFM+C9GvlPA78wETIuC3
95Jqp3xnPhm6tw0uSJ+Mpia+MY8YPiGrXZBTS/oP7K31rv27Lx8+jUZLeirdXrmPkzhBStrPdep9
nviHpJYnk73LtRN/+iy2Q3/Wx2jY9LzHbPVjMvOpBd8lKY/9t/B5It9Ybyqze/0fAAAA//8=</cx:binary>
              </cx:geoCache>
            </cx:geography>
          </cx:layoutPr>
        </cx:series>
      </cx:plotAreaRegion>
    </cx:plotArea>
    <cx:legend pos="r" align="min" overlay="1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>
              <a:solidFill>
                <a:schemeClr val="tx1"/>
              </a:solidFill>
            </a:defRPr>
          </a:pPr>
          <a:endParaRPr lang="es-ES" sz="1800" b="0" i="0" u="none" strike="noStrike" baseline="0">
            <a:solidFill>
              <a:schemeClr val="tx1"/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5E0B6-632A-4F4E-A939-FB5AF9485D3D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797487F0-079A-4D9C-9381-745EBCF46E72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>
              <a:latin typeface="Abadi" panose="020B0604020104020204" pitchFamily="34" charset="0"/>
            </a:rPr>
            <a:t>Indicadores de demografía </a:t>
          </a:r>
          <a:endParaRPr lang="es-MX" dirty="0">
            <a:latin typeface="Abadi" panose="020B0604020104020204" pitchFamily="34" charset="0"/>
          </a:endParaRPr>
        </a:p>
      </dgm:t>
    </dgm:pt>
    <dgm:pt modelId="{6D1B1FA8-826C-4433-99A5-B5001B6F244F}" type="parTrans" cxnId="{4F726093-A452-4057-BAF4-C04F6CD2C5AC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E082BF00-F806-4576-A717-8D130D6836C0}" type="sibTrans" cxnId="{4F726093-A452-4057-BAF4-C04F6CD2C5AC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89825877-81E4-4B3B-B522-2751ABE610D9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Número de empresas</a:t>
          </a:r>
          <a:endParaRPr lang="es-MX" dirty="0">
            <a:latin typeface="Abadi" panose="020B0604020104020204" pitchFamily="34" charset="0"/>
          </a:endParaRPr>
        </a:p>
      </dgm:t>
    </dgm:pt>
    <dgm:pt modelId="{E0BF49B6-A1FD-4EC8-99EC-D167CA3D532C}" type="parTrans" cxnId="{C8FD980D-B758-452C-9517-B40A0F651F14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754C005C-6779-49F2-B377-D971C180D10E}" type="sibTrans" cxnId="{C8FD980D-B758-452C-9517-B40A0F651F14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22257037-E156-4B78-962F-001A668A6B0E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Nacimientos</a:t>
          </a:r>
          <a:endParaRPr lang="es-MX" dirty="0">
            <a:latin typeface="Abadi" panose="020B0604020104020204" pitchFamily="34" charset="0"/>
          </a:endParaRPr>
        </a:p>
      </dgm:t>
    </dgm:pt>
    <dgm:pt modelId="{EDB8C14A-B421-4172-99B4-90CC17FF8CBB}" type="parTrans" cxnId="{EADBD76F-0978-4984-A540-DB48BFE13C95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0EC2633D-83D2-4B2E-9FC3-451D5AA1CEE3}" type="sibTrans" cxnId="{EADBD76F-0978-4984-A540-DB48BFE13C95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FD257333-5022-412C-8CEC-2F9A63019337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>
              <a:latin typeface="Abadi" panose="020B0604020104020204" pitchFamily="34" charset="0"/>
            </a:rPr>
            <a:t>Desagregación</a:t>
          </a:r>
          <a:endParaRPr lang="es-MX" dirty="0">
            <a:latin typeface="Abadi" panose="020B0604020104020204" pitchFamily="34" charset="0"/>
          </a:endParaRPr>
        </a:p>
      </dgm:t>
    </dgm:pt>
    <dgm:pt modelId="{CFD1AD27-9D74-4C75-B255-49344DAE16F7}" type="parTrans" cxnId="{55D2E327-D17E-4F16-B1F2-A038D4AE377B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F9B3D9A7-4C59-4DED-B26E-02DBA5518B28}" type="sibTrans" cxnId="{55D2E327-D17E-4F16-B1F2-A038D4AE377B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C521016A-2AD0-4B00-A561-648EC52A5E68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Tamaño</a:t>
          </a:r>
          <a:endParaRPr lang="es-MX" dirty="0">
            <a:latin typeface="Abadi" panose="020B0604020104020204" pitchFamily="34" charset="0"/>
          </a:endParaRPr>
        </a:p>
      </dgm:t>
    </dgm:pt>
    <dgm:pt modelId="{96B1E408-E6A8-4D4C-81BC-1087439EC287}" type="parTrans" cxnId="{FD17D216-CCC6-4EFF-ADCF-B6ACEA678AC3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F3C6B23E-7E3A-4C11-95AF-F74950B23898}" type="sibTrans" cxnId="{FD17D216-CCC6-4EFF-ADCF-B6ACEA678AC3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F48D608C-35C5-49BD-8CCC-40357F9161EE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Condición de formalidad</a:t>
          </a:r>
          <a:endParaRPr lang="es-MX" dirty="0">
            <a:latin typeface="Abadi" panose="020B0604020104020204" pitchFamily="34" charset="0"/>
          </a:endParaRPr>
        </a:p>
      </dgm:t>
    </dgm:pt>
    <dgm:pt modelId="{A3E44726-C87B-410F-A1DD-26115F25CCF6}" type="parTrans" cxnId="{9377C67E-C672-49A7-BD69-0DDEB577DAEE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9135D742-D87A-4BEE-B040-C053A03CD63B}" type="sibTrans" cxnId="{9377C67E-C672-49A7-BD69-0DDEB577DAEE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5CC7A022-F8BD-4A8B-B6EB-39B5FAE55CC2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>
              <a:latin typeface="Abadi" panose="020B0604020104020204" pitchFamily="34" charset="0"/>
            </a:rPr>
            <a:t>Otras condiciones</a:t>
          </a:r>
          <a:endParaRPr lang="es-MX" dirty="0">
            <a:latin typeface="Abadi" panose="020B0604020104020204" pitchFamily="34" charset="0"/>
          </a:endParaRPr>
        </a:p>
      </dgm:t>
    </dgm:pt>
    <dgm:pt modelId="{C7E5BBF8-E887-4156-8622-E42EE3723FA9}" type="parTrans" cxnId="{31BA9592-A911-49BB-8350-9E62AD164418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CAE8C5DE-4D24-42CD-A0AB-9515DED89A9F}" type="sibTrans" cxnId="{31BA9592-A911-49BB-8350-9E62AD164418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C1B659BC-AB1F-4EEE-9DC7-A16663E5CAF3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Personal ocupado</a:t>
          </a:r>
          <a:endParaRPr lang="es-MX" dirty="0">
            <a:latin typeface="Abadi" panose="020B0604020104020204" pitchFamily="34" charset="0"/>
          </a:endParaRPr>
        </a:p>
      </dgm:t>
    </dgm:pt>
    <dgm:pt modelId="{80EF8C8B-46AA-4166-82F2-A939783092AD}" type="parTrans" cxnId="{B67B5A99-B8A1-41AF-9C0F-70362229EB0F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0627CC00-94FA-481C-BDE7-7973DA503F55}" type="sibTrans" cxnId="{B67B5A99-B8A1-41AF-9C0F-70362229EB0F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32E81798-A299-4948-B72B-169A83ABDD96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Informalidad</a:t>
          </a:r>
          <a:endParaRPr lang="es-MX" dirty="0">
            <a:latin typeface="Abadi" panose="020B0604020104020204" pitchFamily="34" charset="0"/>
          </a:endParaRPr>
        </a:p>
      </dgm:t>
    </dgm:pt>
    <dgm:pt modelId="{8BA02272-6EB2-4E06-B967-703170E9C9D3}" type="parTrans" cxnId="{3942A599-BA7C-4D14-832C-AD5394DC3FE6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9325F688-1753-4D5B-A72E-873B0F80D6E0}" type="sibTrans" cxnId="{3942A599-BA7C-4D14-832C-AD5394DC3FE6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2FABBB00-8C9A-45B4-9D39-18526AF762BD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Esperanza de vida</a:t>
          </a:r>
          <a:endParaRPr lang="es-MX" dirty="0">
            <a:latin typeface="Abadi" panose="020B0604020104020204" pitchFamily="34" charset="0"/>
          </a:endParaRPr>
        </a:p>
      </dgm:t>
    </dgm:pt>
    <dgm:pt modelId="{C58B1CD8-7A47-426B-86DF-3081694B3D2C}" type="parTrans" cxnId="{75CA2499-0376-4FCC-92BF-F916BF829420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1467F195-9895-4626-9EAB-80DD3F308993}" type="sibTrans" cxnId="{75CA2499-0376-4FCC-92BF-F916BF829420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068EB491-5FF7-4936-BD97-06FE0B280CC1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Mortandad</a:t>
          </a:r>
          <a:endParaRPr lang="es-MX" dirty="0">
            <a:latin typeface="Abadi" panose="020B0604020104020204" pitchFamily="34" charset="0"/>
          </a:endParaRPr>
        </a:p>
      </dgm:t>
    </dgm:pt>
    <dgm:pt modelId="{D4A498A8-745B-40A0-92B8-A6A8FFEFEA46}" type="parTrans" cxnId="{79F15977-D7DE-4CA7-B80A-6148BFE66A3B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26992D83-8FAF-4CD8-A7B4-32CA2202FA9E}" type="sibTrans" cxnId="{79F15977-D7DE-4CA7-B80A-6148BFE66A3B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B9339BA2-EFCB-4BD1-96D0-7B81F1A5505A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Actividad económica</a:t>
          </a:r>
          <a:endParaRPr lang="es-MX" dirty="0">
            <a:latin typeface="Abadi" panose="020B0604020104020204" pitchFamily="34" charset="0"/>
          </a:endParaRPr>
        </a:p>
      </dgm:t>
    </dgm:pt>
    <dgm:pt modelId="{507B29A2-1549-476B-96EA-8994A1907AAA}" type="parTrans" cxnId="{AC60B451-CC16-4562-BC65-CBE1813E60B7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B350E2AB-B092-4A76-8BE2-D65A2F20EEAB}" type="sibTrans" cxnId="{AC60B451-CC16-4562-BC65-CBE1813E60B7}">
      <dgm:prSet/>
      <dgm:spPr/>
      <dgm:t>
        <a:bodyPr/>
        <a:lstStyle/>
        <a:p>
          <a:endParaRPr lang="es-MX">
            <a:latin typeface="Abadi" panose="020B0604020104020204" pitchFamily="34" charset="0"/>
          </a:endParaRPr>
        </a:p>
      </dgm:t>
    </dgm:pt>
    <dgm:pt modelId="{F9A540BD-899B-414B-97C3-DB22B803180C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Financiamiento</a:t>
          </a:r>
          <a:endParaRPr lang="es-MX" dirty="0">
            <a:latin typeface="Abadi" panose="020B0604020104020204" pitchFamily="34" charset="0"/>
          </a:endParaRPr>
        </a:p>
      </dgm:t>
    </dgm:pt>
    <dgm:pt modelId="{C8FFB240-DFE9-405E-9F13-1821034579C0}" type="parTrans" cxnId="{37897EB9-2017-4121-BE08-AC5F43D36BE1}">
      <dgm:prSet/>
      <dgm:spPr/>
      <dgm:t>
        <a:bodyPr/>
        <a:lstStyle/>
        <a:p>
          <a:endParaRPr lang="es-MX"/>
        </a:p>
      </dgm:t>
    </dgm:pt>
    <dgm:pt modelId="{5E955BCF-B3D9-464D-A174-5C35D5940D69}" type="sibTrans" cxnId="{37897EB9-2017-4121-BE08-AC5F43D36BE1}">
      <dgm:prSet/>
      <dgm:spPr/>
      <dgm:t>
        <a:bodyPr/>
        <a:lstStyle/>
        <a:p>
          <a:endParaRPr lang="es-MX"/>
        </a:p>
      </dgm:t>
    </dgm:pt>
    <dgm:pt modelId="{09362746-36F2-467A-96D2-036960B09058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Equipamiento</a:t>
          </a:r>
          <a:endParaRPr lang="es-MX" dirty="0">
            <a:latin typeface="Abadi" panose="020B0604020104020204" pitchFamily="34" charset="0"/>
          </a:endParaRPr>
        </a:p>
      </dgm:t>
    </dgm:pt>
    <dgm:pt modelId="{175B255F-0E10-4BE2-A2CE-189D58815C87}" type="parTrans" cxnId="{B2E1017E-CF3E-44C2-AF5F-C787C7976402}">
      <dgm:prSet/>
      <dgm:spPr/>
      <dgm:t>
        <a:bodyPr/>
        <a:lstStyle/>
        <a:p>
          <a:endParaRPr lang="es-MX"/>
        </a:p>
      </dgm:t>
    </dgm:pt>
    <dgm:pt modelId="{5F305658-8DFB-4BCC-8A72-EE841BD2ACEA}" type="sibTrans" cxnId="{B2E1017E-CF3E-44C2-AF5F-C787C7976402}">
      <dgm:prSet/>
      <dgm:spPr/>
      <dgm:t>
        <a:bodyPr/>
        <a:lstStyle/>
        <a:p>
          <a:endParaRPr lang="es-MX"/>
        </a:p>
      </dgm:t>
    </dgm:pt>
    <dgm:pt modelId="{F3228BD1-8C65-4BA1-8A3D-2947DBCBB15A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Capacitación</a:t>
          </a:r>
          <a:endParaRPr lang="es-MX" dirty="0">
            <a:latin typeface="Abadi" panose="020B0604020104020204" pitchFamily="34" charset="0"/>
          </a:endParaRPr>
        </a:p>
      </dgm:t>
    </dgm:pt>
    <dgm:pt modelId="{D2383513-BF6D-45B8-BB65-42F3BB4E0795}" type="parTrans" cxnId="{B4CD9D67-A849-4D1F-9DD7-B9097E2A8344}">
      <dgm:prSet/>
      <dgm:spPr/>
      <dgm:t>
        <a:bodyPr/>
        <a:lstStyle/>
        <a:p>
          <a:endParaRPr lang="es-MX"/>
        </a:p>
      </dgm:t>
    </dgm:pt>
    <dgm:pt modelId="{38952360-2F46-48DD-93D4-71C318170194}" type="sibTrans" cxnId="{B4CD9D67-A849-4D1F-9DD7-B9097E2A8344}">
      <dgm:prSet/>
      <dgm:spPr/>
      <dgm:t>
        <a:bodyPr/>
        <a:lstStyle/>
        <a:p>
          <a:endParaRPr lang="es-MX"/>
        </a:p>
      </dgm:t>
    </dgm:pt>
    <dgm:pt modelId="{0F71A82F-C140-428D-A0DA-E22567275E3E}" type="pres">
      <dgm:prSet presAssocID="{7935E0B6-632A-4F4E-A939-FB5AF9485D3D}" presName="Name0" presStyleCnt="0">
        <dgm:presLayoutVars>
          <dgm:dir/>
          <dgm:animLvl val="lvl"/>
          <dgm:resizeHandles val="exact"/>
        </dgm:presLayoutVars>
      </dgm:prSet>
      <dgm:spPr/>
    </dgm:pt>
    <dgm:pt modelId="{D534F074-535E-4808-9AC8-67090AF41B0C}" type="pres">
      <dgm:prSet presAssocID="{797487F0-079A-4D9C-9381-745EBCF46E72}" presName="composite" presStyleCnt="0"/>
      <dgm:spPr/>
    </dgm:pt>
    <dgm:pt modelId="{528EFC6D-2FD5-421A-B271-4DC83025995B}" type="pres">
      <dgm:prSet presAssocID="{797487F0-079A-4D9C-9381-745EBCF46E7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E5ADB00-B121-4A9E-B7B8-4D29F588D0F7}" type="pres">
      <dgm:prSet presAssocID="{797487F0-079A-4D9C-9381-745EBCF46E72}" presName="desTx" presStyleLbl="alignAccFollowNode1" presStyleIdx="0" presStyleCnt="3">
        <dgm:presLayoutVars>
          <dgm:bulletEnabled val="1"/>
        </dgm:presLayoutVars>
      </dgm:prSet>
      <dgm:spPr/>
    </dgm:pt>
    <dgm:pt modelId="{7C1822D5-3818-4E5C-9C45-4EF8A8CD66BC}" type="pres">
      <dgm:prSet presAssocID="{E082BF00-F806-4576-A717-8D130D6836C0}" presName="space" presStyleCnt="0"/>
      <dgm:spPr/>
    </dgm:pt>
    <dgm:pt modelId="{720CE4BC-AD3B-42D3-9700-37D62F58FE77}" type="pres">
      <dgm:prSet presAssocID="{FD257333-5022-412C-8CEC-2F9A63019337}" presName="composite" presStyleCnt="0"/>
      <dgm:spPr/>
    </dgm:pt>
    <dgm:pt modelId="{2678299D-2083-4846-9A4F-AB53927F9A0E}" type="pres">
      <dgm:prSet presAssocID="{FD257333-5022-412C-8CEC-2F9A6301933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09E77DA-8A42-4E5E-9E0A-A96149A767CC}" type="pres">
      <dgm:prSet presAssocID="{FD257333-5022-412C-8CEC-2F9A63019337}" presName="desTx" presStyleLbl="alignAccFollowNode1" presStyleIdx="1" presStyleCnt="3">
        <dgm:presLayoutVars>
          <dgm:bulletEnabled val="1"/>
        </dgm:presLayoutVars>
      </dgm:prSet>
      <dgm:spPr/>
    </dgm:pt>
    <dgm:pt modelId="{67A369B4-FD15-48DA-AF73-043B4F1BBBC1}" type="pres">
      <dgm:prSet presAssocID="{F9B3D9A7-4C59-4DED-B26E-02DBA5518B28}" presName="space" presStyleCnt="0"/>
      <dgm:spPr/>
    </dgm:pt>
    <dgm:pt modelId="{F927950F-E2F1-46B7-BB02-D8E05C151B94}" type="pres">
      <dgm:prSet presAssocID="{5CC7A022-F8BD-4A8B-B6EB-39B5FAE55CC2}" presName="composite" presStyleCnt="0"/>
      <dgm:spPr/>
    </dgm:pt>
    <dgm:pt modelId="{6E0689D0-4092-4E0C-AFAC-CF6DDC6FF05E}" type="pres">
      <dgm:prSet presAssocID="{5CC7A022-F8BD-4A8B-B6EB-39B5FAE55C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4EB943C-4060-4249-B2B9-498F59F599A2}" type="pres">
      <dgm:prSet presAssocID="{5CC7A022-F8BD-4A8B-B6EB-39B5FAE55CC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670B400-E99D-45CB-8077-857473389941}" type="presOf" srcId="{F48D608C-35C5-49BD-8CCC-40357F9161EE}" destId="{C09E77DA-8A42-4E5E-9E0A-A96149A767CC}" srcOrd="0" destOrd="1" presId="urn:microsoft.com/office/officeart/2005/8/layout/hList1"/>
    <dgm:cxn modelId="{4C274701-0346-4B5C-8F34-B80DE13193E8}" type="presOf" srcId="{797487F0-079A-4D9C-9381-745EBCF46E72}" destId="{528EFC6D-2FD5-421A-B271-4DC83025995B}" srcOrd="0" destOrd="0" presId="urn:microsoft.com/office/officeart/2005/8/layout/hList1"/>
    <dgm:cxn modelId="{78DA220C-1A9C-461F-88AC-64F0A91A9281}" type="presOf" srcId="{22257037-E156-4B78-962F-001A668A6B0E}" destId="{4E5ADB00-B121-4A9E-B7B8-4D29F588D0F7}" srcOrd="0" destOrd="1" presId="urn:microsoft.com/office/officeart/2005/8/layout/hList1"/>
    <dgm:cxn modelId="{C8FD980D-B758-452C-9517-B40A0F651F14}" srcId="{797487F0-079A-4D9C-9381-745EBCF46E72}" destId="{89825877-81E4-4B3B-B522-2751ABE610D9}" srcOrd="0" destOrd="0" parTransId="{E0BF49B6-A1FD-4EC8-99EC-D167CA3D532C}" sibTransId="{754C005C-6779-49F2-B377-D971C180D10E}"/>
    <dgm:cxn modelId="{FD17D216-CCC6-4EFF-ADCF-B6ACEA678AC3}" srcId="{FD257333-5022-412C-8CEC-2F9A63019337}" destId="{C521016A-2AD0-4B00-A561-648EC52A5E68}" srcOrd="0" destOrd="0" parTransId="{96B1E408-E6A8-4D4C-81BC-1087439EC287}" sibTransId="{F3C6B23E-7E3A-4C11-95AF-F74950B23898}"/>
    <dgm:cxn modelId="{55D2E327-D17E-4F16-B1F2-A038D4AE377B}" srcId="{7935E0B6-632A-4F4E-A939-FB5AF9485D3D}" destId="{FD257333-5022-412C-8CEC-2F9A63019337}" srcOrd="1" destOrd="0" parTransId="{CFD1AD27-9D74-4C75-B255-49344DAE16F7}" sibTransId="{F9B3D9A7-4C59-4DED-B26E-02DBA5518B28}"/>
    <dgm:cxn modelId="{544ED12F-37F1-46C2-A6EE-664CC9DC6240}" type="presOf" srcId="{F9A540BD-899B-414B-97C3-DB22B803180C}" destId="{64EB943C-4060-4249-B2B9-498F59F599A2}" srcOrd="0" destOrd="2" presId="urn:microsoft.com/office/officeart/2005/8/layout/hList1"/>
    <dgm:cxn modelId="{A7F0805C-5FF8-4672-ABF6-01A146231AF5}" type="presOf" srcId="{C1B659BC-AB1F-4EEE-9DC7-A16663E5CAF3}" destId="{64EB943C-4060-4249-B2B9-498F59F599A2}" srcOrd="0" destOrd="0" presId="urn:microsoft.com/office/officeart/2005/8/layout/hList1"/>
    <dgm:cxn modelId="{17A4C343-195D-4155-8C72-03F4B6D5DD1E}" type="presOf" srcId="{FD257333-5022-412C-8CEC-2F9A63019337}" destId="{2678299D-2083-4846-9A4F-AB53927F9A0E}" srcOrd="0" destOrd="0" presId="urn:microsoft.com/office/officeart/2005/8/layout/hList1"/>
    <dgm:cxn modelId="{B4CD9D67-A849-4D1F-9DD7-B9097E2A8344}" srcId="{5CC7A022-F8BD-4A8B-B6EB-39B5FAE55CC2}" destId="{F3228BD1-8C65-4BA1-8A3D-2947DBCBB15A}" srcOrd="4" destOrd="0" parTransId="{D2383513-BF6D-45B8-BB65-42F3BB4E0795}" sibTransId="{38952360-2F46-48DD-93D4-71C318170194}"/>
    <dgm:cxn modelId="{3D1D544F-9C2E-4BBF-B750-28BBE1BF80A4}" type="presOf" srcId="{32E81798-A299-4948-B72B-169A83ABDD96}" destId="{64EB943C-4060-4249-B2B9-498F59F599A2}" srcOrd="0" destOrd="1" presId="urn:microsoft.com/office/officeart/2005/8/layout/hList1"/>
    <dgm:cxn modelId="{EADBD76F-0978-4984-A540-DB48BFE13C95}" srcId="{797487F0-079A-4D9C-9381-745EBCF46E72}" destId="{22257037-E156-4B78-962F-001A668A6B0E}" srcOrd="1" destOrd="0" parTransId="{EDB8C14A-B421-4172-99B4-90CC17FF8CBB}" sibTransId="{0EC2633D-83D2-4B2E-9FC3-451D5AA1CEE3}"/>
    <dgm:cxn modelId="{AC60B451-CC16-4562-BC65-CBE1813E60B7}" srcId="{FD257333-5022-412C-8CEC-2F9A63019337}" destId="{B9339BA2-EFCB-4BD1-96D0-7B81F1A5505A}" srcOrd="2" destOrd="0" parTransId="{507B29A2-1549-476B-96EA-8994A1907AAA}" sibTransId="{B350E2AB-B092-4A76-8BE2-D65A2F20EEAB}"/>
    <dgm:cxn modelId="{79F15977-D7DE-4CA7-B80A-6148BFE66A3B}" srcId="{797487F0-079A-4D9C-9381-745EBCF46E72}" destId="{068EB491-5FF7-4936-BD97-06FE0B280CC1}" srcOrd="3" destOrd="0" parTransId="{D4A498A8-745B-40A0-92B8-A6A8FFEFEA46}" sibTransId="{26992D83-8FAF-4CD8-A7B4-32CA2202FA9E}"/>
    <dgm:cxn modelId="{B2E1017E-CF3E-44C2-AF5F-C787C7976402}" srcId="{5CC7A022-F8BD-4A8B-B6EB-39B5FAE55CC2}" destId="{09362746-36F2-467A-96D2-036960B09058}" srcOrd="3" destOrd="0" parTransId="{175B255F-0E10-4BE2-A2CE-189D58815C87}" sibTransId="{5F305658-8DFB-4BCC-8A72-EE841BD2ACEA}"/>
    <dgm:cxn modelId="{9377C67E-C672-49A7-BD69-0DDEB577DAEE}" srcId="{FD257333-5022-412C-8CEC-2F9A63019337}" destId="{F48D608C-35C5-49BD-8CCC-40357F9161EE}" srcOrd="1" destOrd="0" parTransId="{A3E44726-C87B-410F-A1DD-26115F25CCF6}" sibTransId="{9135D742-D87A-4BEE-B040-C053A03CD63B}"/>
    <dgm:cxn modelId="{31BA9592-A911-49BB-8350-9E62AD164418}" srcId="{7935E0B6-632A-4F4E-A939-FB5AF9485D3D}" destId="{5CC7A022-F8BD-4A8B-B6EB-39B5FAE55CC2}" srcOrd="2" destOrd="0" parTransId="{C7E5BBF8-E887-4156-8622-E42EE3723FA9}" sibTransId="{CAE8C5DE-4D24-42CD-A0AB-9515DED89A9F}"/>
    <dgm:cxn modelId="{4F726093-A452-4057-BAF4-C04F6CD2C5AC}" srcId="{7935E0B6-632A-4F4E-A939-FB5AF9485D3D}" destId="{797487F0-079A-4D9C-9381-745EBCF46E72}" srcOrd="0" destOrd="0" parTransId="{6D1B1FA8-826C-4433-99A5-B5001B6F244F}" sibTransId="{E082BF00-F806-4576-A717-8D130D6836C0}"/>
    <dgm:cxn modelId="{75CA2499-0376-4FCC-92BF-F916BF829420}" srcId="{797487F0-079A-4D9C-9381-745EBCF46E72}" destId="{2FABBB00-8C9A-45B4-9D39-18526AF762BD}" srcOrd="2" destOrd="0" parTransId="{C58B1CD8-7A47-426B-86DF-3081694B3D2C}" sibTransId="{1467F195-9895-4626-9EAB-80DD3F308993}"/>
    <dgm:cxn modelId="{B67B5A99-B8A1-41AF-9C0F-70362229EB0F}" srcId="{5CC7A022-F8BD-4A8B-B6EB-39B5FAE55CC2}" destId="{C1B659BC-AB1F-4EEE-9DC7-A16663E5CAF3}" srcOrd="0" destOrd="0" parTransId="{80EF8C8B-46AA-4166-82F2-A939783092AD}" sibTransId="{0627CC00-94FA-481C-BDE7-7973DA503F55}"/>
    <dgm:cxn modelId="{3942A599-BA7C-4D14-832C-AD5394DC3FE6}" srcId="{5CC7A022-F8BD-4A8B-B6EB-39B5FAE55CC2}" destId="{32E81798-A299-4948-B72B-169A83ABDD96}" srcOrd="1" destOrd="0" parTransId="{8BA02272-6EB2-4E06-B967-703170E9C9D3}" sibTransId="{9325F688-1753-4D5B-A72E-873B0F80D6E0}"/>
    <dgm:cxn modelId="{570C029B-ED9C-4DA4-A295-47246EF341BE}" type="presOf" srcId="{F3228BD1-8C65-4BA1-8A3D-2947DBCBB15A}" destId="{64EB943C-4060-4249-B2B9-498F59F599A2}" srcOrd="0" destOrd="4" presId="urn:microsoft.com/office/officeart/2005/8/layout/hList1"/>
    <dgm:cxn modelId="{363B06A4-2D21-4CC4-8068-166D46155C42}" type="presOf" srcId="{5CC7A022-F8BD-4A8B-B6EB-39B5FAE55CC2}" destId="{6E0689D0-4092-4E0C-AFAC-CF6DDC6FF05E}" srcOrd="0" destOrd="0" presId="urn:microsoft.com/office/officeart/2005/8/layout/hList1"/>
    <dgm:cxn modelId="{9E961AA5-7D97-4CB4-BFA1-6CB765B29F23}" type="presOf" srcId="{B9339BA2-EFCB-4BD1-96D0-7B81F1A5505A}" destId="{C09E77DA-8A42-4E5E-9E0A-A96149A767CC}" srcOrd="0" destOrd="2" presId="urn:microsoft.com/office/officeart/2005/8/layout/hList1"/>
    <dgm:cxn modelId="{6D263FA7-6A64-49A5-84D0-72184660A202}" type="presOf" srcId="{068EB491-5FF7-4936-BD97-06FE0B280CC1}" destId="{4E5ADB00-B121-4A9E-B7B8-4D29F588D0F7}" srcOrd="0" destOrd="3" presId="urn:microsoft.com/office/officeart/2005/8/layout/hList1"/>
    <dgm:cxn modelId="{37897EB9-2017-4121-BE08-AC5F43D36BE1}" srcId="{5CC7A022-F8BD-4A8B-B6EB-39B5FAE55CC2}" destId="{F9A540BD-899B-414B-97C3-DB22B803180C}" srcOrd="2" destOrd="0" parTransId="{C8FFB240-DFE9-405E-9F13-1821034579C0}" sibTransId="{5E955BCF-B3D9-464D-A174-5C35D5940D69}"/>
    <dgm:cxn modelId="{5A198ECE-BF9F-4DF1-AD8F-C75C22067079}" type="presOf" srcId="{2FABBB00-8C9A-45B4-9D39-18526AF762BD}" destId="{4E5ADB00-B121-4A9E-B7B8-4D29F588D0F7}" srcOrd="0" destOrd="2" presId="urn:microsoft.com/office/officeart/2005/8/layout/hList1"/>
    <dgm:cxn modelId="{3F4CF1D9-096B-4B5B-96D3-AC6CE438E28B}" type="presOf" srcId="{89825877-81E4-4B3B-B522-2751ABE610D9}" destId="{4E5ADB00-B121-4A9E-B7B8-4D29F588D0F7}" srcOrd="0" destOrd="0" presId="urn:microsoft.com/office/officeart/2005/8/layout/hList1"/>
    <dgm:cxn modelId="{FD9D45E9-C60D-43F6-B93E-A4E8DD716A06}" type="presOf" srcId="{C521016A-2AD0-4B00-A561-648EC52A5E68}" destId="{C09E77DA-8A42-4E5E-9E0A-A96149A767CC}" srcOrd="0" destOrd="0" presId="urn:microsoft.com/office/officeart/2005/8/layout/hList1"/>
    <dgm:cxn modelId="{AB8B89EF-1CCA-4704-95AA-0F5FEAC59A15}" type="presOf" srcId="{7935E0B6-632A-4F4E-A939-FB5AF9485D3D}" destId="{0F71A82F-C140-428D-A0DA-E22567275E3E}" srcOrd="0" destOrd="0" presId="urn:microsoft.com/office/officeart/2005/8/layout/hList1"/>
    <dgm:cxn modelId="{9FB938F8-807C-453E-B3B8-B44C3D240F11}" type="presOf" srcId="{09362746-36F2-467A-96D2-036960B09058}" destId="{64EB943C-4060-4249-B2B9-498F59F599A2}" srcOrd="0" destOrd="3" presId="urn:microsoft.com/office/officeart/2005/8/layout/hList1"/>
    <dgm:cxn modelId="{2E7E2B9A-B2FD-40A4-BD7C-315CB1753AFB}" type="presParOf" srcId="{0F71A82F-C140-428D-A0DA-E22567275E3E}" destId="{D534F074-535E-4808-9AC8-67090AF41B0C}" srcOrd="0" destOrd="0" presId="urn:microsoft.com/office/officeart/2005/8/layout/hList1"/>
    <dgm:cxn modelId="{4F2C32B6-3DCA-479B-8BB7-33A8F4E88605}" type="presParOf" srcId="{D534F074-535E-4808-9AC8-67090AF41B0C}" destId="{528EFC6D-2FD5-421A-B271-4DC83025995B}" srcOrd="0" destOrd="0" presId="urn:microsoft.com/office/officeart/2005/8/layout/hList1"/>
    <dgm:cxn modelId="{FD86EBBF-72E5-4B7C-B5C2-9BAE762A4D56}" type="presParOf" srcId="{D534F074-535E-4808-9AC8-67090AF41B0C}" destId="{4E5ADB00-B121-4A9E-B7B8-4D29F588D0F7}" srcOrd="1" destOrd="0" presId="urn:microsoft.com/office/officeart/2005/8/layout/hList1"/>
    <dgm:cxn modelId="{C9F7D344-8E4E-4277-B09B-41377CEB1DA1}" type="presParOf" srcId="{0F71A82F-C140-428D-A0DA-E22567275E3E}" destId="{7C1822D5-3818-4E5C-9C45-4EF8A8CD66BC}" srcOrd="1" destOrd="0" presId="urn:microsoft.com/office/officeart/2005/8/layout/hList1"/>
    <dgm:cxn modelId="{D5A51C60-CEF9-48CF-9C4A-EF759231BCDD}" type="presParOf" srcId="{0F71A82F-C140-428D-A0DA-E22567275E3E}" destId="{720CE4BC-AD3B-42D3-9700-37D62F58FE77}" srcOrd="2" destOrd="0" presId="urn:microsoft.com/office/officeart/2005/8/layout/hList1"/>
    <dgm:cxn modelId="{A774B0C6-6B27-4F35-88E3-3C628E4AF37E}" type="presParOf" srcId="{720CE4BC-AD3B-42D3-9700-37D62F58FE77}" destId="{2678299D-2083-4846-9A4F-AB53927F9A0E}" srcOrd="0" destOrd="0" presId="urn:microsoft.com/office/officeart/2005/8/layout/hList1"/>
    <dgm:cxn modelId="{3480A056-AB66-4B6B-9A59-EB8788F91E8A}" type="presParOf" srcId="{720CE4BC-AD3B-42D3-9700-37D62F58FE77}" destId="{C09E77DA-8A42-4E5E-9E0A-A96149A767CC}" srcOrd="1" destOrd="0" presId="urn:microsoft.com/office/officeart/2005/8/layout/hList1"/>
    <dgm:cxn modelId="{05BD60C8-76B2-47C2-B9B3-460150139E14}" type="presParOf" srcId="{0F71A82F-C140-428D-A0DA-E22567275E3E}" destId="{67A369B4-FD15-48DA-AF73-043B4F1BBBC1}" srcOrd="3" destOrd="0" presId="urn:microsoft.com/office/officeart/2005/8/layout/hList1"/>
    <dgm:cxn modelId="{6AC3BE4F-50F9-4CF6-86FC-6DA786466697}" type="presParOf" srcId="{0F71A82F-C140-428D-A0DA-E22567275E3E}" destId="{F927950F-E2F1-46B7-BB02-D8E05C151B94}" srcOrd="4" destOrd="0" presId="urn:microsoft.com/office/officeart/2005/8/layout/hList1"/>
    <dgm:cxn modelId="{18307B95-70E3-43C2-A811-C4F7005FF4B2}" type="presParOf" srcId="{F927950F-E2F1-46B7-BB02-D8E05C151B94}" destId="{6E0689D0-4092-4E0C-AFAC-CF6DDC6FF05E}" srcOrd="0" destOrd="0" presId="urn:microsoft.com/office/officeart/2005/8/layout/hList1"/>
    <dgm:cxn modelId="{5F4F6DD4-FD82-4C11-A0A3-3BFEF172E2F4}" type="presParOf" srcId="{F927950F-E2F1-46B7-BB02-D8E05C151B94}" destId="{64EB943C-4060-4249-B2B9-498F59F599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934CA-1C0D-4732-958A-3B2FC213FBA4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E484827-812D-4E3B-B268-BD84B47EE9E7}">
      <dgm:prSet phldrT="[Texto]"/>
      <dgm:spPr/>
      <dgm:t>
        <a:bodyPr/>
        <a:lstStyle/>
        <a:p>
          <a:r>
            <a:rPr lang="es-ES" dirty="0"/>
            <a:t>Insumo</a:t>
          </a:r>
          <a:endParaRPr lang="es-MX" dirty="0"/>
        </a:p>
      </dgm:t>
    </dgm:pt>
    <dgm:pt modelId="{1BFAA469-66A4-40F9-AD1E-473AFFC2228E}" type="parTrans" cxnId="{749FE9B4-0794-492D-A0F0-FE4878D8465D}">
      <dgm:prSet/>
      <dgm:spPr/>
      <dgm:t>
        <a:bodyPr/>
        <a:lstStyle/>
        <a:p>
          <a:endParaRPr lang="es-MX"/>
        </a:p>
      </dgm:t>
    </dgm:pt>
    <dgm:pt modelId="{834D64CC-8122-4133-9FAA-E0CBDA38971C}" type="sibTrans" cxnId="{749FE9B4-0794-492D-A0F0-FE4878D8465D}">
      <dgm:prSet/>
      <dgm:spPr/>
      <dgm:t>
        <a:bodyPr/>
        <a:lstStyle/>
        <a:p>
          <a:endParaRPr lang="es-MX"/>
        </a:p>
      </dgm:t>
    </dgm:pt>
    <dgm:pt modelId="{876491F2-28E5-456B-BDE9-DF97CB98C2EF}">
      <dgm:prSet phldrT="[Texto]"/>
      <dgm:spPr/>
      <dgm:t>
        <a:bodyPr/>
        <a:lstStyle/>
        <a:p>
          <a:r>
            <a:rPr lang="es-ES" dirty="0"/>
            <a:t>Información estadística</a:t>
          </a:r>
          <a:endParaRPr lang="es-MX" dirty="0"/>
        </a:p>
      </dgm:t>
    </dgm:pt>
    <dgm:pt modelId="{262AB512-34A7-4D55-BE2A-2F841E514CC4}" type="parTrans" cxnId="{6225A618-0B15-40AD-9299-806C78024937}">
      <dgm:prSet/>
      <dgm:spPr/>
      <dgm:t>
        <a:bodyPr/>
        <a:lstStyle/>
        <a:p>
          <a:endParaRPr lang="es-MX"/>
        </a:p>
      </dgm:t>
    </dgm:pt>
    <dgm:pt modelId="{97AEC0E0-A89E-4359-92BC-207D3309EA3E}" type="sibTrans" cxnId="{6225A618-0B15-40AD-9299-806C78024937}">
      <dgm:prSet/>
      <dgm:spPr/>
      <dgm:t>
        <a:bodyPr/>
        <a:lstStyle/>
        <a:p>
          <a:endParaRPr lang="es-MX"/>
        </a:p>
      </dgm:t>
    </dgm:pt>
    <dgm:pt modelId="{9835E85D-1315-43E2-8722-60DE15FB5950}">
      <dgm:prSet phldrT="[Texto]"/>
      <dgm:spPr/>
      <dgm:t>
        <a:bodyPr/>
        <a:lstStyle/>
        <a:p>
          <a:r>
            <a:rPr lang="es-ES" dirty="0"/>
            <a:t>Toma de decisiones</a:t>
          </a:r>
          <a:endParaRPr lang="es-MX" dirty="0"/>
        </a:p>
      </dgm:t>
    </dgm:pt>
    <dgm:pt modelId="{9EA2F382-FBBB-4063-8427-390154CD943E}" type="parTrans" cxnId="{49945F06-A062-4AAF-B66F-C6723AFF4F1C}">
      <dgm:prSet/>
      <dgm:spPr/>
      <dgm:t>
        <a:bodyPr/>
        <a:lstStyle/>
        <a:p>
          <a:endParaRPr lang="es-MX"/>
        </a:p>
      </dgm:t>
    </dgm:pt>
    <dgm:pt modelId="{7F0123EA-BC06-49F3-88AD-3AF2E0861E8D}" type="sibTrans" cxnId="{49945F06-A062-4AAF-B66F-C6723AFF4F1C}">
      <dgm:prSet/>
      <dgm:spPr/>
      <dgm:t>
        <a:bodyPr/>
        <a:lstStyle/>
        <a:p>
          <a:endParaRPr lang="es-MX"/>
        </a:p>
      </dgm:t>
    </dgm:pt>
    <dgm:pt modelId="{977E94E2-8393-4076-80FE-E36C56D58922}">
      <dgm:prSet phldrT="[Texto]"/>
      <dgm:spPr/>
      <dgm:t>
        <a:bodyPr/>
        <a:lstStyle/>
        <a:p>
          <a:r>
            <a:rPr lang="es-ES" dirty="0"/>
            <a:t>Sustento estadístico</a:t>
          </a:r>
          <a:endParaRPr lang="es-MX" dirty="0"/>
        </a:p>
      </dgm:t>
    </dgm:pt>
    <dgm:pt modelId="{AF56DEEF-920C-4C60-A797-168C10DB19DE}" type="parTrans" cxnId="{67291769-827B-43C1-985D-7F82173B6DEA}">
      <dgm:prSet/>
      <dgm:spPr/>
      <dgm:t>
        <a:bodyPr/>
        <a:lstStyle/>
        <a:p>
          <a:endParaRPr lang="es-MX"/>
        </a:p>
      </dgm:t>
    </dgm:pt>
    <dgm:pt modelId="{EBE8C8BE-90B3-448A-8BE8-07A020BDDF03}" type="sibTrans" cxnId="{67291769-827B-43C1-985D-7F82173B6DEA}">
      <dgm:prSet/>
      <dgm:spPr/>
      <dgm:t>
        <a:bodyPr/>
        <a:lstStyle/>
        <a:p>
          <a:endParaRPr lang="es-MX"/>
        </a:p>
      </dgm:t>
    </dgm:pt>
    <dgm:pt modelId="{E10A0ACA-5D51-4C84-A877-1A04CA140E11}">
      <dgm:prSet phldrT="[Texto]"/>
      <dgm:spPr/>
      <dgm:t>
        <a:bodyPr/>
        <a:lstStyle/>
        <a:p>
          <a:r>
            <a:rPr lang="es-ES" dirty="0"/>
            <a:t>Acciones</a:t>
          </a:r>
          <a:endParaRPr lang="es-MX" dirty="0"/>
        </a:p>
      </dgm:t>
    </dgm:pt>
    <dgm:pt modelId="{DD4411E2-FF1C-4AC3-B61A-6C7375F7C49D}" type="parTrans" cxnId="{A1298DD9-780F-4F38-8990-4AB8C3A45E58}">
      <dgm:prSet/>
      <dgm:spPr/>
      <dgm:t>
        <a:bodyPr/>
        <a:lstStyle/>
        <a:p>
          <a:endParaRPr lang="es-MX"/>
        </a:p>
      </dgm:t>
    </dgm:pt>
    <dgm:pt modelId="{D1479646-2487-404D-B9E6-AD2302E999D5}" type="sibTrans" cxnId="{A1298DD9-780F-4F38-8990-4AB8C3A45E58}">
      <dgm:prSet/>
      <dgm:spPr/>
      <dgm:t>
        <a:bodyPr/>
        <a:lstStyle/>
        <a:p>
          <a:endParaRPr lang="es-MX"/>
        </a:p>
      </dgm:t>
    </dgm:pt>
    <dgm:pt modelId="{5ADF4A53-1219-41C0-A846-AE40D8431C52}">
      <dgm:prSet phldrT="[Texto]"/>
      <dgm:spPr/>
      <dgm:t>
        <a:bodyPr/>
        <a:lstStyle/>
        <a:p>
          <a:r>
            <a:rPr lang="es-ES" dirty="0"/>
            <a:t>A partir de la caracterización</a:t>
          </a:r>
          <a:endParaRPr lang="es-MX" dirty="0"/>
        </a:p>
      </dgm:t>
    </dgm:pt>
    <dgm:pt modelId="{32B57F9A-1290-4255-835B-1AD474616562}" type="parTrans" cxnId="{1831F80E-C860-4666-9394-98CB7BE3542F}">
      <dgm:prSet/>
      <dgm:spPr/>
      <dgm:t>
        <a:bodyPr/>
        <a:lstStyle/>
        <a:p>
          <a:endParaRPr lang="es-MX"/>
        </a:p>
      </dgm:t>
    </dgm:pt>
    <dgm:pt modelId="{970EDBFC-4ACE-4274-90BA-4EE00B3D8779}" type="sibTrans" cxnId="{1831F80E-C860-4666-9394-98CB7BE3542F}">
      <dgm:prSet/>
      <dgm:spPr/>
      <dgm:t>
        <a:bodyPr/>
        <a:lstStyle/>
        <a:p>
          <a:endParaRPr lang="es-MX"/>
        </a:p>
      </dgm:t>
    </dgm:pt>
    <dgm:pt modelId="{EA3D7E31-F5D1-4396-94F3-C614077FDFD5}">
      <dgm:prSet phldrT="[Texto]"/>
      <dgm:spPr/>
      <dgm:t>
        <a:bodyPr/>
        <a:lstStyle/>
        <a:p>
          <a:r>
            <a:rPr lang="es-ES" dirty="0"/>
            <a:t>Diagnósticos</a:t>
          </a:r>
          <a:endParaRPr lang="es-MX" dirty="0"/>
        </a:p>
      </dgm:t>
    </dgm:pt>
    <dgm:pt modelId="{D71ACD1A-1B89-40E3-8C4C-BAFE23EDC3AE}" type="parTrans" cxnId="{673B7C5B-3883-418A-95F1-5988F3EA9A40}">
      <dgm:prSet/>
      <dgm:spPr/>
      <dgm:t>
        <a:bodyPr/>
        <a:lstStyle/>
        <a:p>
          <a:endParaRPr lang="es-MX"/>
        </a:p>
      </dgm:t>
    </dgm:pt>
    <dgm:pt modelId="{6868F726-FCFF-4FFC-A586-BAB25EAD4C25}" type="sibTrans" cxnId="{673B7C5B-3883-418A-95F1-5988F3EA9A40}">
      <dgm:prSet/>
      <dgm:spPr/>
      <dgm:t>
        <a:bodyPr/>
        <a:lstStyle/>
        <a:p>
          <a:endParaRPr lang="es-MX"/>
        </a:p>
      </dgm:t>
    </dgm:pt>
    <dgm:pt modelId="{029FAEF5-DFBB-4048-9BB1-3B11ED77A0E3}">
      <dgm:prSet phldrT="[Texto]"/>
      <dgm:spPr/>
      <dgm:t>
        <a:bodyPr/>
        <a:lstStyle/>
        <a:p>
          <a:r>
            <a:rPr lang="es-ES" dirty="0"/>
            <a:t>Elementos del territorio</a:t>
          </a:r>
          <a:endParaRPr lang="es-MX" dirty="0"/>
        </a:p>
      </dgm:t>
    </dgm:pt>
    <dgm:pt modelId="{A335C101-FA7D-478E-A68D-4FEA26938A7D}" type="parTrans" cxnId="{B867E391-D685-42BC-B099-B118AA6AD0A9}">
      <dgm:prSet/>
      <dgm:spPr/>
      <dgm:t>
        <a:bodyPr/>
        <a:lstStyle/>
        <a:p>
          <a:endParaRPr lang="es-MX"/>
        </a:p>
      </dgm:t>
    </dgm:pt>
    <dgm:pt modelId="{5D81896F-D745-49F5-995C-BE5CB96AD331}" type="sibTrans" cxnId="{B867E391-D685-42BC-B099-B118AA6AD0A9}">
      <dgm:prSet/>
      <dgm:spPr/>
      <dgm:t>
        <a:bodyPr/>
        <a:lstStyle/>
        <a:p>
          <a:endParaRPr lang="es-MX"/>
        </a:p>
      </dgm:t>
    </dgm:pt>
    <dgm:pt modelId="{34610AC5-783F-4069-80F9-FFC0C754F438}" type="pres">
      <dgm:prSet presAssocID="{F13934CA-1C0D-4732-958A-3B2FC213FBA4}" presName="Name0" presStyleCnt="0">
        <dgm:presLayoutVars>
          <dgm:dir/>
          <dgm:resizeHandles val="exact"/>
        </dgm:presLayoutVars>
      </dgm:prSet>
      <dgm:spPr/>
    </dgm:pt>
    <dgm:pt modelId="{27271496-9F6C-4EF2-9D87-737403321F43}" type="pres">
      <dgm:prSet presAssocID="{DE484827-812D-4E3B-B268-BD84B47EE9E7}" presName="composite" presStyleCnt="0"/>
      <dgm:spPr/>
    </dgm:pt>
    <dgm:pt modelId="{1FDE28EE-AF7D-4678-B525-324D6962DA51}" type="pres">
      <dgm:prSet presAssocID="{DE484827-812D-4E3B-B268-BD84B47EE9E7}" presName="imagSh" presStyleLbl="b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BA3BAF9A-54BC-4C7A-9DED-FB38A16AD48D}" type="pres">
      <dgm:prSet presAssocID="{DE484827-812D-4E3B-B268-BD84B47EE9E7}" presName="txNode" presStyleLbl="node1" presStyleIdx="0" presStyleCnt="3">
        <dgm:presLayoutVars>
          <dgm:bulletEnabled val="1"/>
        </dgm:presLayoutVars>
      </dgm:prSet>
      <dgm:spPr/>
    </dgm:pt>
    <dgm:pt modelId="{0DFBB0A1-EBC1-4390-BFC1-C582179C2F46}" type="pres">
      <dgm:prSet presAssocID="{834D64CC-8122-4133-9FAA-E0CBDA38971C}" presName="sibTrans" presStyleLbl="sibTrans2D1" presStyleIdx="0" presStyleCnt="2"/>
      <dgm:spPr/>
    </dgm:pt>
    <dgm:pt modelId="{79F119D3-757C-4FDA-884B-2FBAA3148E34}" type="pres">
      <dgm:prSet presAssocID="{834D64CC-8122-4133-9FAA-E0CBDA38971C}" presName="connTx" presStyleLbl="sibTrans2D1" presStyleIdx="0" presStyleCnt="2"/>
      <dgm:spPr/>
    </dgm:pt>
    <dgm:pt modelId="{E63E2C89-479F-469B-818F-F2FBB7681B6F}" type="pres">
      <dgm:prSet presAssocID="{9835E85D-1315-43E2-8722-60DE15FB5950}" presName="composite" presStyleCnt="0"/>
      <dgm:spPr/>
    </dgm:pt>
    <dgm:pt modelId="{E6FAF74C-BEBE-464C-AC5B-AA8703DD6411}" type="pres">
      <dgm:prSet presAssocID="{9835E85D-1315-43E2-8722-60DE15FB5950}" presName="imagSh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FF6C3866-398D-42CE-B50D-182B1668401E}" type="pres">
      <dgm:prSet presAssocID="{9835E85D-1315-43E2-8722-60DE15FB5950}" presName="txNode" presStyleLbl="node1" presStyleIdx="1" presStyleCnt="3">
        <dgm:presLayoutVars>
          <dgm:bulletEnabled val="1"/>
        </dgm:presLayoutVars>
      </dgm:prSet>
      <dgm:spPr/>
    </dgm:pt>
    <dgm:pt modelId="{1F0D3D3C-C661-4949-9C76-51FEA483DDD2}" type="pres">
      <dgm:prSet presAssocID="{7F0123EA-BC06-49F3-88AD-3AF2E0861E8D}" presName="sibTrans" presStyleLbl="sibTrans2D1" presStyleIdx="1" presStyleCnt="2"/>
      <dgm:spPr/>
    </dgm:pt>
    <dgm:pt modelId="{F0AB6ECE-AB1F-4028-89C4-5706AFE3381E}" type="pres">
      <dgm:prSet presAssocID="{7F0123EA-BC06-49F3-88AD-3AF2E0861E8D}" presName="connTx" presStyleLbl="sibTrans2D1" presStyleIdx="1" presStyleCnt="2"/>
      <dgm:spPr/>
    </dgm:pt>
    <dgm:pt modelId="{ECFB363C-33A6-449F-9216-EE8648EB7F60}" type="pres">
      <dgm:prSet presAssocID="{E10A0ACA-5D51-4C84-A877-1A04CA140E11}" presName="composite" presStyleCnt="0"/>
      <dgm:spPr/>
    </dgm:pt>
    <dgm:pt modelId="{A501BC8F-9D7C-4404-BF96-E9C757F996C8}" type="pres">
      <dgm:prSet presAssocID="{E10A0ACA-5D51-4C84-A877-1A04CA140E11}" presName="imagSh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BA83A70C-4743-45BC-BB6B-374D53258B13}" type="pres">
      <dgm:prSet presAssocID="{E10A0ACA-5D51-4C84-A877-1A04CA140E11}" presName="txNode" presStyleLbl="node1" presStyleIdx="2" presStyleCnt="3">
        <dgm:presLayoutVars>
          <dgm:bulletEnabled val="1"/>
        </dgm:presLayoutVars>
      </dgm:prSet>
      <dgm:spPr/>
    </dgm:pt>
  </dgm:ptLst>
  <dgm:cxnLst>
    <dgm:cxn modelId="{49945F06-A062-4AAF-B66F-C6723AFF4F1C}" srcId="{F13934CA-1C0D-4732-958A-3B2FC213FBA4}" destId="{9835E85D-1315-43E2-8722-60DE15FB5950}" srcOrd="1" destOrd="0" parTransId="{9EA2F382-FBBB-4063-8427-390154CD943E}" sibTransId="{7F0123EA-BC06-49F3-88AD-3AF2E0861E8D}"/>
    <dgm:cxn modelId="{1831F80E-C860-4666-9394-98CB7BE3542F}" srcId="{E10A0ACA-5D51-4C84-A877-1A04CA140E11}" destId="{5ADF4A53-1219-41C0-A846-AE40D8431C52}" srcOrd="0" destOrd="0" parTransId="{32B57F9A-1290-4255-835B-1AD474616562}" sibTransId="{970EDBFC-4ACE-4274-90BA-4EE00B3D8779}"/>
    <dgm:cxn modelId="{08C79E17-CCC6-4E7D-B13E-0ECB0B7F9645}" type="presOf" srcId="{7F0123EA-BC06-49F3-88AD-3AF2E0861E8D}" destId="{F0AB6ECE-AB1F-4028-89C4-5706AFE3381E}" srcOrd="1" destOrd="0" presId="urn:microsoft.com/office/officeart/2005/8/layout/hProcess10"/>
    <dgm:cxn modelId="{6225A618-0B15-40AD-9299-806C78024937}" srcId="{DE484827-812D-4E3B-B268-BD84B47EE9E7}" destId="{876491F2-28E5-456B-BDE9-DF97CB98C2EF}" srcOrd="0" destOrd="0" parTransId="{262AB512-34A7-4D55-BE2A-2F841E514CC4}" sibTransId="{97AEC0E0-A89E-4359-92BC-207D3309EA3E}"/>
    <dgm:cxn modelId="{673B7C5B-3883-418A-95F1-5988F3EA9A40}" srcId="{9835E85D-1315-43E2-8722-60DE15FB5950}" destId="{EA3D7E31-F5D1-4396-94F3-C614077FDFD5}" srcOrd="1" destOrd="0" parTransId="{D71ACD1A-1B89-40E3-8C4C-BAFE23EDC3AE}" sibTransId="{6868F726-FCFF-4FFC-A586-BAB25EAD4C25}"/>
    <dgm:cxn modelId="{4277B863-8D46-4E58-B696-DF0627AA6317}" type="presOf" srcId="{7F0123EA-BC06-49F3-88AD-3AF2E0861E8D}" destId="{1F0D3D3C-C661-4949-9C76-51FEA483DDD2}" srcOrd="0" destOrd="0" presId="urn:microsoft.com/office/officeart/2005/8/layout/hProcess10"/>
    <dgm:cxn modelId="{0AB40A48-7D68-4F28-982E-E2D4D6D93F75}" type="presOf" srcId="{9835E85D-1315-43E2-8722-60DE15FB5950}" destId="{FF6C3866-398D-42CE-B50D-182B1668401E}" srcOrd="0" destOrd="0" presId="urn:microsoft.com/office/officeart/2005/8/layout/hProcess10"/>
    <dgm:cxn modelId="{67291769-827B-43C1-985D-7F82173B6DEA}" srcId="{9835E85D-1315-43E2-8722-60DE15FB5950}" destId="{977E94E2-8393-4076-80FE-E36C56D58922}" srcOrd="0" destOrd="0" parTransId="{AF56DEEF-920C-4C60-A797-168C10DB19DE}" sibTransId="{EBE8C8BE-90B3-448A-8BE8-07A020BDDF03}"/>
    <dgm:cxn modelId="{FBEE7A76-EF57-4BEF-8FDD-EE25E50E2836}" type="presOf" srcId="{029FAEF5-DFBB-4048-9BB1-3B11ED77A0E3}" destId="{BA83A70C-4743-45BC-BB6B-374D53258B13}" srcOrd="0" destOrd="2" presId="urn:microsoft.com/office/officeart/2005/8/layout/hProcess10"/>
    <dgm:cxn modelId="{4498667B-F5E5-4C01-8EF4-3D2439CCD11F}" type="presOf" srcId="{E10A0ACA-5D51-4C84-A877-1A04CA140E11}" destId="{BA83A70C-4743-45BC-BB6B-374D53258B13}" srcOrd="0" destOrd="0" presId="urn:microsoft.com/office/officeart/2005/8/layout/hProcess10"/>
    <dgm:cxn modelId="{4021A882-E028-4693-88D6-D0900988A495}" type="presOf" srcId="{5ADF4A53-1219-41C0-A846-AE40D8431C52}" destId="{BA83A70C-4743-45BC-BB6B-374D53258B13}" srcOrd="0" destOrd="1" presId="urn:microsoft.com/office/officeart/2005/8/layout/hProcess10"/>
    <dgm:cxn modelId="{ADB06F8B-BA21-42AC-98F6-F6CDD0755146}" type="presOf" srcId="{834D64CC-8122-4133-9FAA-E0CBDA38971C}" destId="{79F119D3-757C-4FDA-884B-2FBAA3148E34}" srcOrd="1" destOrd="0" presId="urn:microsoft.com/office/officeart/2005/8/layout/hProcess10"/>
    <dgm:cxn modelId="{10BABA8D-87D3-4676-8827-FC41968E8440}" type="presOf" srcId="{DE484827-812D-4E3B-B268-BD84B47EE9E7}" destId="{BA3BAF9A-54BC-4C7A-9DED-FB38A16AD48D}" srcOrd="0" destOrd="0" presId="urn:microsoft.com/office/officeart/2005/8/layout/hProcess10"/>
    <dgm:cxn modelId="{B867E391-D685-42BC-B099-B118AA6AD0A9}" srcId="{E10A0ACA-5D51-4C84-A877-1A04CA140E11}" destId="{029FAEF5-DFBB-4048-9BB1-3B11ED77A0E3}" srcOrd="1" destOrd="0" parTransId="{A335C101-FA7D-478E-A68D-4FEA26938A7D}" sibTransId="{5D81896F-D745-49F5-995C-BE5CB96AD331}"/>
    <dgm:cxn modelId="{A043FBA0-56BE-432E-9683-B027D10B06EF}" type="presOf" srcId="{F13934CA-1C0D-4732-958A-3B2FC213FBA4}" destId="{34610AC5-783F-4069-80F9-FFC0C754F438}" srcOrd="0" destOrd="0" presId="urn:microsoft.com/office/officeart/2005/8/layout/hProcess10"/>
    <dgm:cxn modelId="{471521A4-2264-41D0-AE07-841C225BAFCB}" type="presOf" srcId="{977E94E2-8393-4076-80FE-E36C56D58922}" destId="{FF6C3866-398D-42CE-B50D-182B1668401E}" srcOrd="0" destOrd="1" presId="urn:microsoft.com/office/officeart/2005/8/layout/hProcess10"/>
    <dgm:cxn modelId="{5D18AEB1-F1ED-4764-BFE5-F6314AABA0A8}" type="presOf" srcId="{876491F2-28E5-456B-BDE9-DF97CB98C2EF}" destId="{BA3BAF9A-54BC-4C7A-9DED-FB38A16AD48D}" srcOrd="0" destOrd="1" presId="urn:microsoft.com/office/officeart/2005/8/layout/hProcess10"/>
    <dgm:cxn modelId="{749FE9B4-0794-492D-A0F0-FE4878D8465D}" srcId="{F13934CA-1C0D-4732-958A-3B2FC213FBA4}" destId="{DE484827-812D-4E3B-B268-BD84B47EE9E7}" srcOrd="0" destOrd="0" parTransId="{1BFAA469-66A4-40F9-AD1E-473AFFC2228E}" sibTransId="{834D64CC-8122-4133-9FAA-E0CBDA38971C}"/>
    <dgm:cxn modelId="{58ACEBD3-9C2F-45CA-AB82-278FCD98799D}" type="presOf" srcId="{EA3D7E31-F5D1-4396-94F3-C614077FDFD5}" destId="{FF6C3866-398D-42CE-B50D-182B1668401E}" srcOrd="0" destOrd="2" presId="urn:microsoft.com/office/officeart/2005/8/layout/hProcess10"/>
    <dgm:cxn modelId="{A1298DD9-780F-4F38-8990-4AB8C3A45E58}" srcId="{F13934CA-1C0D-4732-958A-3B2FC213FBA4}" destId="{E10A0ACA-5D51-4C84-A877-1A04CA140E11}" srcOrd="2" destOrd="0" parTransId="{DD4411E2-FF1C-4AC3-B61A-6C7375F7C49D}" sibTransId="{D1479646-2487-404D-B9E6-AD2302E999D5}"/>
    <dgm:cxn modelId="{607D5DE2-C58B-478D-A4AC-378D9A9E703F}" type="presOf" srcId="{834D64CC-8122-4133-9FAA-E0CBDA38971C}" destId="{0DFBB0A1-EBC1-4390-BFC1-C582179C2F46}" srcOrd="0" destOrd="0" presId="urn:microsoft.com/office/officeart/2005/8/layout/hProcess10"/>
    <dgm:cxn modelId="{10A5401F-5E18-4807-931C-B4E5D127CBB5}" type="presParOf" srcId="{34610AC5-783F-4069-80F9-FFC0C754F438}" destId="{27271496-9F6C-4EF2-9D87-737403321F43}" srcOrd="0" destOrd="0" presId="urn:microsoft.com/office/officeart/2005/8/layout/hProcess10"/>
    <dgm:cxn modelId="{0F65DC6E-4067-4D2E-84E8-70615017D8B4}" type="presParOf" srcId="{27271496-9F6C-4EF2-9D87-737403321F43}" destId="{1FDE28EE-AF7D-4678-B525-324D6962DA51}" srcOrd="0" destOrd="0" presId="urn:microsoft.com/office/officeart/2005/8/layout/hProcess10"/>
    <dgm:cxn modelId="{0BC3B2D0-948F-4F7D-9715-E1E1F488944B}" type="presParOf" srcId="{27271496-9F6C-4EF2-9D87-737403321F43}" destId="{BA3BAF9A-54BC-4C7A-9DED-FB38A16AD48D}" srcOrd="1" destOrd="0" presId="urn:microsoft.com/office/officeart/2005/8/layout/hProcess10"/>
    <dgm:cxn modelId="{A39237A2-BF9E-4083-80E3-6883DFCB4F33}" type="presParOf" srcId="{34610AC5-783F-4069-80F9-FFC0C754F438}" destId="{0DFBB0A1-EBC1-4390-BFC1-C582179C2F46}" srcOrd="1" destOrd="0" presId="urn:microsoft.com/office/officeart/2005/8/layout/hProcess10"/>
    <dgm:cxn modelId="{4B3460FA-8B86-4ECB-A25D-5D955BA9F0ED}" type="presParOf" srcId="{0DFBB0A1-EBC1-4390-BFC1-C582179C2F46}" destId="{79F119D3-757C-4FDA-884B-2FBAA3148E34}" srcOrd="0" destOrd="0" presId="urn:microsoft.com/office/officeart/2005/8/layout/hProcess10"/>
    <dgm:cxn modelId="{BF0139BF-8936-45E3-BD9E-D0AEDA5DF6F5}" type="presParOf" srcId="{34610AC5-783F-4069-80F9-FFC0C754F438}" destId="{E63E2C89-479F-469B-818F-F2FBB7681B6F}" srcOrd="2" destOrd="0" presId="urn:microsoft.com/office/officeart/2005/8/layout/hProcess10"/>
    <dgm:cxn modelId="{B77B91B8-2968-4622-BF57-606C572CBB48}" type="presParOf" srcId="{E63E2C89-479F-469B-818F-F2FBB7681B6F}" destId="{E6FAF74C-BEBE-464C-AC5B-AA8703DD6411}" srcOrd="0" destOrd="0" presId="urn:microsoft.com/office/officeart/2005/8/layout/hProcess10"/>
    <dgm:cxn modelId="{84F7F4D1-3C10-41B7-A5F7-2CD9EB72EC2F}" type="presParOf" srcId="{E63E2C89-479F-469B-818F-F2FBB7681B6F}" destId="{FF6C3866-398D-42CE-B50D-182B1668401E}" srcOrd="1" destOrd="0" presId="urn:microsoft.com/office/officeart/2005/8/layout/hProcess10"/>
    <dgm:cxn modelId="{E9E119E2-6B47-474D-84BE-F4904E197773}" type="presParOf" srcId="{34610AC5-783F-4069-80F9-FFC0C754F438}" destId="{1F0D3D3C-C661-4949-9C76-51FEA483DDD2}" srcOrd="3" destOrd="0" presId="urn:microsoft.com/office/officeart/2005/8/layout/hProcess10"/>
    <dgm:cxn modelId="{FC7D71A4-2D18-4D9D-919C-9361B927CF95}" type="presParOf" srcId="{1F0D3D3C-C661-4949-9C76-51FEA483DDD2}" destId="{F0AB6ECE-AB1F-4028-89C4-5706AFE3381E}" srcOrd="0" destOrd="0" presId="urn:microsoft.com/office/officeart/2005/8/layout/hProcess10"/>
    <dgm:cxn modelId="{C7362F58-3724-4383-AE04-6F9A16053707}" type="presParOf" srcId="{34610AC5-783F-4069-80F9-FFC0C754F438}" destId="{ECFB363C-33A6-449F-9216-EE8648EB7F60}" srcOrd="4" destOrd="0" presId="urn:microsoft.com/office/officeart/2005/8/layout/hProcess10"/>
    <dgm:cxn modelId="{9642C3C7-F398-46FA-9D06-0063C920C9EC}" type="presParOf" srcId="{ECFB363C-33A6-449F-9216-EE8648EB7F60}" destId="{A501BC8F-9D7C-4404-BF96-E9C757F996C8}" srcOrd="0" destOrd="0" presId="urn:microsoft.com/office/officeart/2005/8/layout/hProcess10"/>
    <dgm:cxn modelId="{B89E1998-DA68-4549-B6A6-E883D5F10D43}" type="presParOf" srcId="{ECFB363C-33A6-449F-9216-EE8648EB7F60}" destId="{BA83A70C-4743-45BC-BB6B-374D53258B1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BE919E-74CC-495A-9442-FB95475E3DEE}" type="doc">
      <dgm:prSet loTypeId="urn:microsoft.com/office/officeart/2008/layout/PictureStrips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MX"/>
        </a:p>
      </dgm:t>
    </dgm:pt>
    <dgm:pt modelId="{7201CC20-2A39-4269-BD11-62D859C92689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s-ES" sz="4400" b="1" dirty="0"/>
            <a:t>Académico</a:t>
          </a:r>
          <a:endParaRPr lang="es-MX" sz="4400" b="1" dirty="0"/>
        </a:p>
      </dgm:t>
    </dgm:pt>
    <dgm:pt modelId="{1FC3D0B5-623D-4EE8-B1B1-5AC76E9162BD}" type="parTrans" cxnId="{BD1F5039-BADF-495C-B751-B468599A47E0}">
      <dgm:prSet/>
      <dgm:spPr/>
      <dgm:t>
        <a:bodyPr/>
        <a:lstStyle/>
        <a:p>
          <a:endParaRPr lang="es-MX" b="1"/>
        </a:p>
      </dgm:t>
    </dgm:pt>
    <dgm:pt modelId="{8D822824-1FD1-4CBF-9D1F-67C2A54D14E4}" type="sibTrans" cxnId="{BD1F5039-BADF-495C-B751-B468599A47E0}">
      <dgm:prSet/>
      <dgm:spPr/>
      <dgm:t>
        <a:bodyPr/>
        <a:lstStyle/>
        <a:p>
          <a:endParaRPr lang="es-MX" b="1"/>
        </a:p>
      </dgm:t>
    </dgm:pt>
    <dgm:pt modelId="{7BD55BED-9DE5-4133-860D-C399B214D609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117869" tIns="129540" rIns="129540" bIns="129540" numCol="1" spcCol="1270" anchor="ctr" anchorCtr="0"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字魂59号-创粗黑" panose="020F0302020204030204"/>
              <a:ea typeface="字魂59号-创粗黑"/>
              <a:cs typeface="Arial"/>
            </a:rPr>
            <a:t>Investigación</a:t>
          </a:r>
          <a:endParaRPr lang="es-MX" sz="4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字魂59号-创粗黑" panose="020F0302020204030204"/>
            <a:ea typeface="字魂59号-创粗黑"/>
            <a:cs typeface="Arial"/>
          </a:endParaRPr>
        </a:p>
      </dgm:t>
    </dgm:pt>
    <dgm:pt modelId="{0A90A4EF-254C-4812-8BFB-F72E8D4D431B}" type="parTrans" cxnId="{C27CD7CA-B11F-48FF-8A34-5C0742EF010B}">
      <dgm:prSet/>
      <dgm:spPr/>
      <dgm:t>
        <a:bodyPr/>
        <a:lstStyle/>
        <a:p>
          <a:endParaRPr lang="es-MX" b="1"/>
        </a:p>
      </dgm:t>
    </dgm:pt>
    <dgm:pt modelId="{0AD79B69-5222-4380-BA5A-455A5545B5E8}" type="sibTrans" cxnId="{C27CD7CA-B11F-48FF-8A34-5C0742EF010B}">
      <dgm:prSet/>
      <dgm:spPr/>
      <dgm:t>
        <a:bodyPr/>
        <a:lstStyle/>
        <a:p>
          <a:endParaRPr lang="es-MX" b="1"/>
        </a:p>
      </dgm:t>
    </dgm:pt>
    <dgm:pt modelId="{E0F0DFB2-9D0B-453C-A9A7-3F36430820F4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1117869" tIns="129540" rIns="129540" bIns="129540" numCol="1" spcCol="1270" anchor="ctr" anchorCtr="0"/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字魂59号-创粗黑" panose="020F0302020204030204"/>
              <a:ea typeface="字魂59号-创粗黑"/>
              <a:cs typeface="Arial"/>
            </a:rPr>
            <a:t>Promoción al desarrollo</a:t>
          </a:r>
          <a:endParaRPr lang="es-MX" sz="4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字魂59号-创粗黑" panose="020F0302020204030204"/>
            <a:ea typeface="字魂59号-创粗黑"/>
            <a:cs typeface="Arial"/>
          </a:endParaRPr>
        </a:p>
      </dgm:t>
    </dgm:pt>
    <dgm:pt modelId="{9D832579-A590-4C36-B132-5FB811E9FCEF}" type="parTrans" cxnId="{EC6E3A13-ACAB-4DE2-8EE3-31AAEC2F4E64}">
      <dgm:prSet/>
      <dgm:spPr/>
      <dgm:t>
        <a:bodyPr/>
        <a:lstStyle/>
        <a:p>
          <a:endParaRPr lang="es-MX" b="1"/>
        </a:p>
      </dgm:t>
    </dgm:pt>
    <dgm:pt modelId="{2E0FC1F7-AD41-4FE7-A5B3-0CD9C75EEF37}" type="sibTrans" cxnId="{EC6E3A13-ACAB-4DE2-8EE3-31AAEC2F4E64}">
      <dgm:prSet/>
      <dgm:spPr/>
      <dgm:t>
        <a:bodyPr/>
        <a:lstStyle/>
        <a:p>
          <a:endParaRPr lang="es-MX" b="1"/>
        </a:p>
      </dgm:t>
    </dgm:pt>
    <dgm:pt modelId="{58735097-4A6E-4D40-8D03-F0926B8080DE}" type="pres">
      <dgm:prSet presAssocID="{F4BE919E-74CC-495A-9442-FB95475E3DEE}" presName="Name0" presStyleCnt="0">
        <dgm:presLayoutVars>
          <dgm:dir/>
          <dgm:resizeHandles val="exact"/>
        </dgm:presLayoutVars>
      </dgm:prSet>
      <dgm:spPr/>
    </dgm:pt>
    <dgm:pt modelId="{3D66234D-63FB-48EA-9199-5A77E6F6540F}" type="pres">
      <dgm:prSet presAssocID="{7201CC20-2A39-4269-BD11-62D859C92689}" presName="composite" presStyleCnt="0"/>
      <dgm:spPr/>
    </dgm:pt>
    <dgm:pt modelId="{AE846B7F-C769-4189-8914-237F692BCBDB}" type="pres">
      <dgm:prSet presAssocID="{7201CC20-2A39-4269-BD11-62D859C92689}" presName="rect1" presStyleLbl="trAlignAcc1" presStyleIdx="0" presStyleCnt="3">
        <dgm:presLayoutVars>
          <dgm:bulletEnabled val="1"/>
        </dgm:presLayoutVars>
      </dgm:prSet>
      <dgm:spPr/>
    </dgm:pt>
    <dgm:pt modelId="{7293B28D-EE31-4EFB-938A-1CCDCC41DD13}" type="pres">
      <dgm:prSet presAssocID="{7201CC20-2A39-4269-BD11-62D859C92689}" presName="rect2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79000" r="-79000"/>
          </a:stretch>
        </a:blipFill>
      </dgm:spPr>
    </dgm:pt>
    <dgm:pt modelId="{609E203A-3203-4354-A39A-496E78139892}" type="pres">
      <dgm:prSet presAssocID="{8D822824-1FD1-4CBF-9D1F-67C2A54D14E4}" presName="sibTrans" presStyleCnt="0"/>
      <dgm:spPr/>
    </dgm:pt>
    <dgm:pt modelId="{ECAB5437-5564-4D5C-9AB4-BC601C6319EF}" type="pres">
      <dgm:prSet presAssocID="{7BD55BED-9DE5-4133-860D-C399B214D609}" presName="composite" presStyleCnt="0"/>
      <dgm:spPr/>
    </dgm:pt>
    <dgm:pt modelId="{F190460F-CC59-4DC3-990D-155E1EA6708C}" type="pres">
      <dgm:prSet presAssocID="{7BD55BED-9DE5-4133-860D-C399B214D609}" presName="rect1" presStyleLbl="trAlignAcc1" presStyleIdx="1" presStyleCnt="3">
        <dgm:presLayoutVars>
          <dgm:bulletEnabled val="1"/>
        </dgm:presLayoutVars>
      </dgm:prSet>
      <dgm:spPr>
        <a:xfrm>
          <a:off x="5983605" y="921558"/>
          <a:ext cx="5281272" cy="1650397"/>
        </a:xfrm>
        <a:prstGeom prst="rect">
          <a:avLst/>
        </a:prstGeom>
      </dgm:spPr>
    </dgm:pt>
    <dgm:pt modelId="{A990EE1B-516D-410A-A230-53A6F261969D}" type="pres">
      <dgm:prSet presAssocID="{7BD55BED-9DE5-4133-860D-C399B214D609}" presName="rect2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88000" r="-88000"/>
          </a:stretch>
        </a:blipFill>
      </dgm:spPr>
    </dgm:pt>
    <dgm:pt modelId="{71AB9D7C-C36D-47B5-959B-A09B453A795E}" type="pres">
      <dgm:prSet presAssocID="{0AD79B69-5222-4380-BA5A-455A5545B5E8}" presName="sibTrans" presStyleCnt="0"/>
      <dgm:spPr/>
    </dgm:pt>
    <dgm:pt modelId="{81FE26C7-15F5-4E97-A5EE-C5550356338E}" type="pres">
      <dgm:prSet presAssocID="{E0F0DFB2-9D0B-453C-A9A7-3F36430820F4}" presName="composite" presStyleCnt="0"/>
      <dgm:spPr/>
    </dgm:pt>
    <dgm:pt modelId="{430907C6-4FDD-4FE0-A92A-B7E8829B145F}" type="pres">
      <dgm:prSet presAssocID="{E0F0DFB2-9D0B-453C-A9A7-3F36430820F4}" presName="rect1" presStyleLbl="trAlignAcc1" presStyleIdx="2" presStyleCnt="3">
        <dgm:presLayoutVars>
          <dgm:bulletEnabled val="1"/>
        </dgm:presLayoutVars>
      </dgm:prSet>
      <dgm:spPr>
        <a:xfrm>
          <a:off x="3102747" y="2999225"/>
          <a:ext cx="5281272" cy="1650397"/>
        </a:xfrm>
        <a:prstGeom prst="rect">
          <a:avLst/>
        </a:prstGeom>
      </dgm:spPr>
    </dgm:pt>
    <dgm:pt modelId="{071B5B91-C52A-47D2-94E1-9997DE282B4F}" type="pres">
      <dgm:prSet presAssocID="{E0F0DFB2-9D0B-453C-A9A7-3F36430820F4}" presName="rect2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41000" r="-141000"/>
          </a:stretch>
        </a:blipFill>
      </dgm:spPr>
    </dgm:pt>
  </dgm:ptLst>
  <dgm:cxnLst>
    <dgm:cxn modelId="{EC6E3A13-ACAB-4DE2-8EE3-31AAEC2F4E64}" srcId="{F4BE919E-74CC-495A-9442-FB95475E3DEE}" destId="{E0F0DFB2-9D0B-453C-A9A7-3F36430820F4}" srcOrd="2" destOrd="0" parTransId="{9D832579-A590-4C36-B132-5FB811E9FCEF}" sibTransId="{2E0FC1F7-AD41-4FE7-A5B3-0CD9C75EEF37}"/>
    <dgm:cxn modelId="{BD1F5039-BADF-495C-B751-B468599A47E0}" srcId="{F4BE919E-74CC-495A-9442-FB95475E3DEE}" destId="{7201CC20-2A39-4269-BD11-62D859C92689}" srcOrd="0" destOrd="0" parTransId="{1FC3D0B5-623D-4EE8-B1B1-5AC76E9162BD}" sibTransId="{8D822824-1FD1-4CBF-9D1F-67C2A54D14E4}"/>
    <dgm:cxn modelId="{94EF5E4F-C2D5-46EA-9CC6-6E6708E6011C}" type="presOf" srcId="{7201CC20-2A39-4269-BD11-62D859C92689}" destId="{AE846B7F-C769-4189-8914-237F692BCBDB}" srcOrd="0" destOrd="0" presId="urn:microsoft.com/office/officeart/2008/layout/PictureStrips"/>
    <dgm:cxn modelId="{1A27958D-F50A-4689-A83C-0519CC57C7B6}" type="presOf" srcId="{F4BE919E-74CC-495A-9442-FB95475E3DEE}" destId="{58735097-4A6E-4D40-8D03-F0926B8080DE}" srcOrd="0" destOrd="0" presId="urn:microsoft.com/office/officeart/2008/layout/PictureStrips"/>
    <dgm:cxn modelId="{CDA17F9A-1C6B-48B8-A2D5-C5C5A9A4B4FD}" type="presOf" srcId="{7BD55BED-9DE5-4133-860D-C399B214D609}" destId="{F190460F-CC59-4DC3-990D-155E1EA6708C}" srcOrd="0" destOrd="0" presId="urn:microsoft.com/office/officeart/2008/layout/PictureStrips"/>
    <dgm:cxn modelId="{224B93A3-6831-4CF9-A0CC-B13A58F75041}" type="presOf" srcId="{E0F0DFB2-9D0B-453C-A9A7-3F36430820F4}" destId="{430907C6-4FDD-4FE0-A92A-B7E8829B145F}" srcOrd="0" destOrd="0" presId="urn:microsoft.com/office/officeart/2008/layout/PictureStrips"/>
    <dgm:cxn modelId="{C27CD7CA-B11F-48FF-8A34-5C0742EF010B}" srcId="{F4BE919E-74CC-495A-9442-FB95475E3DEE}" destId="{7BD55BED-9DE5-4133-860D-C399B214D609}" srcOrd="1" destOrd="0" parTransId="{0A90A4EF-254C-4812-8BFB-F72E8D4D431B}" sibTransId="{0AD79B69-5222-4380-BA5A-455A5545B5E8}"/>
    <dgm:cxn modelId="{318421DB-5FCE-40B1-81D0-58D7952E24B6}" type="presParOf" srcId="{58735097-4A6E-4D40-8D03-F0926B8080DE}" destId="{3D66234D-63FB-48EA-9199-5A77E6F6540F}" srcOrd="0" destOrd="0" presId="urn:microsoft.com/office/officeart/2008/layout/PictureStrips"/>
    <dgm:cxn modelId="{5F77827C-4316-413D-A023-F4BBF105700B}" type="presParOf" srcId="{3D66234D-63FB-48EA-9199-5A77E6F6540F}" destId="{AE846B7F-C769-4189-8914-237F692BCBDB}" srcOrd="0" destOrd="0" presId="urn:microsoft.com/office/officeart/2008/layout/PictureStrips"/>
    <dgm:cxn modelId="{2832BD12-02D5-42EC-88BC-4583B2527BFF}" type="presParOf" srcId="{3D66234D-63FB-48EA-9199-5A77E6F6540F}" destId="{7293B28D-EE31-4EFB-938A-1CCDCC41DD13}" srcOrd="1" destOrd="0" presId="urn:microsoft.com/office/officeart/2008/layout/PictureStrips"/>
    <dgm:cxn modelId="{A05696FE-351A-4394-AA7D-52AEB4C1D095}" type="presParOf" srcId="{58735097-4A6E-4D40-8D03-F0926B8080DE}" destId="{609E203A-3203-4354-A39A-496E78139892}" srcOrd="1" destOrd="0" presId="urn:microsoft.com/office/officeart/2008/layout/PictureStrips"/>
    <dgm:cxn modelId="{8A2973FD-7682-4995-B7BD-198EF1D77840}" type="presParOf" srcId="{58735097-4A6E-4D40-8D03-F0926B8080DE}" destId="{ECAB5437-5564-4D5C-9AB4-BC601C6319EF}" srcOrd="2" destOrd="0" presId="urn:microsoft.com/office/officeart/2008/layout/PictureStrips"/>
    <dgm:cxn modelId="{E783A890-8C9C-4DE5-939D-88953CB54BEA}" type="presParOf" srcId="{ECAB5437-5564-4D5C-9AB4-BC601C6319EF}" destId="{F190460F-CC59-4DC3-990D-155E1EA6708C}" srcOrd="0" destOrd="0" presId="urn:microsoft.com/office/officeart/2008/layout/PictureStrips"/>
    <dgm:cxn modelId="{2392889C-D5D2-4F12-875C-51C145B45203}" type="presParOf" srcId="{ECAB5437-5564-4D5C-9AB4-BC601C6319EF}" destId="{A990EE1B-516D-410A-A230-53A6F261969D}" srcOrd="1" destOrd="0" presId="urn:microsoft.com/office/officeart/2008/layout/PictureStrips"/>
    <dgm:cxn modelId="{7C443364-71C9-424D-842A-BCC33E407415}" type="presParOf" srcId="{58735097-4A6E-4D40-8D03-F0926B8080DE}" destId="{71AB9D7C-C36D-47B5-959B-A09B453A795E}" srcOrd="3" destOrd="0" presId="urn:microsoft.com/office/officeart/2008/layout/PictureStrips"/>
    <dgm:cxn modelId="{96B438C3-0C27-424E-80EC-6B8C1F11E30C}" type="presParOf" srcId="{58735097-4A6E-4D40-8D03-F0926B8080DE}" destId="{81FE26C7-15F5-4E97-A5EE-C5550356338E}" srcOrd="4" destOrd="0" presId="urn:microsoft.com/office/officeart/2008/layout/PictureStrips"/>
    <dgm:cxn modelId="{C6138BF2-0C10-4FFF-906E-96A467AC8145}" type="presParOf" srcId="{81FE26C7-15F5-4E97-A5EE-C5550356338E}" destId="{430907C6-4FDD-4FE0-A92A-B7E8829B145F}" srcOrd="0" destOrd="0" presId="urn:microsoft.com/office/officeart/2008/layout/PictureStrips"/>
    <dgm:cxn modelId="{5BED3F49-D3FD-4708-894D-8976E60128CF}" type="presParOf" srcId="{81FE26C7-15F5-4E97-A5EE-C5550356338E}" destId="{071B5B91-C52A-47D2-94E1-9997DE282B4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7489BD-2687-4947-B9C4-7F9FC886ECDA}" type="doc">
      <dgm:prSet loTypeId="urn:microsoft.com/office/officeart/2005/8/layout/default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6E93ABFB-0C18-46C1-B61F-4BF185F6A63C}">
      <dgm:prSet phldrT="[Texto]"/>
      <dgm:spPr/>
      <dgm:t>
        <a:bodyPr/>
        <a:lstStyle/>
        <a:p>
          <a:r>
            <a:rPr lang="es-ES" b="1"/>
            <a:t>Desarrollo regional</a:t>
          </a:r>
          <a:endParaRPr lang="es-MX" b="1" dirty="0"/>
        </a:p>
      </dgm:t>
    </dgm:pt>
    <dgm:pt modelId="{0B528FE1-12D2-4825-9B16-9D4BE44D9609}" type="parTrans" cxnId="{9D514F00-2206-4DEE-BC4D-0E6869D7BE1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360AAB82-DF22-4444-A1DE-22DBA0B5D403}" type="sibTrans" cxnId="{9D514F00-2206-4DEE-BC4D-0E6869D7BE1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34748319-7B82-4431-B065-73C8813D0AC5}">
      <dgm:prSet phldrT="[Texto]"/>
      <dgm:spPr/>
      <dgm:t>
        <a:bodyPr/>
        <a:lstStyle/>
        <a:p>
          <a:r>
            <a:rPr lang="es-ES" b="1"/>
            <a:t>Desarrollo sustentable y empresa</a:t>
          </a:r>
          <a:endParaRPr lang="es-MX" b="1" dirty="0"/>
        </a:p>
      </dgm:t>
    </dgm:pt>
    <dgm:pt modelId="{51062C06-2BDA-4A5B-BF6C-E357A8914043}" type="parTrans" cxnId="{725597A5-588D-4D13-AA6E-B1F220A1B20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EB5857FC-8AFC-4485-B82F-D5D257F59EE7}" type="sibTrans" cxnId="{725597A5-588D-4D13-AA6E-B1F220A1B20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78C4507B-16B4-429F-A309-B0FEAB0A41EF}">
      <dgm:prSet phldrT="[Texto]"/>
      <dgm:spPr/>
      <dgm:t>
        <a:bodyPr/>
        <a:lstStyle/>
        <a:p>
          <a:r>
            <a:rPr lang="es-ES" b="1"/>
            <a:t>Cultura empresarial</a:t>
          </a:r>
          <a:endParaRPr lang="es-MX" b="1" dirty="0"/>
        </a:p>
      </dgm:t>
    </dgm:pt>
    <dgm:pt modelId="{AD5C2C2A-B858-489F-8F38-2FFFA35CB2A2}" type="parTrans" cxnId="{BD215FB2-078B-4CA4-8375-DA68F3106A43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53BE4B8-9EEB-47D5-B01B-3CA4C85297A4}" type="sibTrans" cxnId="{BD215FB2-078B-4CA4-8375-DA68F3106A43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29ADBA82-E8C1-486F-96F6-5DA7ECF02DF4}">
      <dgm:prSet phldrT="[Texto]"/>
      <dgm:spPr/>
      <dgm:t>
        <a:bodyPr/>
        <a:lstStyle/>
        <a:p>
          <a:r>
            <a:rPr lang="es-ES" b="1"/>
            <a:t>Planeación estratégica</a:t>
          </a:r>
          <a:endParaRPr lang="es-MX" b="1" dirty="0"/>
        </a:p>
      </dgm:t>
    </dgm:pt>
    <dgm:pt modelId="{CD1CC888-CBE6-4CD4-9ED1-253062E5D755}" type="parTrans" cxnId="{DCD36778-F431-4BF0-8CE0-4B96678F0B1C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14F13B6-A93D-4ED9-BF10-5151AABC79BE}" type="sibTrans" cxnId="{DCD36778-F431-4BF0-8CE0-4B96678F0B1C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1A9A9F3B-F552-46DD-ABC1-F7A6B53697B5}" type="pres">
      <dgm:prSet presAssocID="{BB7489BD-2687-4947-B9C4-7F9FC886ECDA}" presName="diagram" presStyleCnt="0">
        <dgm:presLayoutVars>
          <dgm:dir/>
          <dgm:resizeHandles val="exact"/>
        </dgm:presLayoutVars>
      </dgm:prSet>
      <dgm:spPr/>
    </dgm:pt>
    <dgm:pt modelId="{5D72A7C7-887C-4B97-A9F1-C407547BBADE}" type="pres">
      <dgm:prSet presAssocID="{6E93ABFB-0C18-46C1-B61F-4BF185F6A63C}" presName="node" presStyleLbl="node1" presStyleIdx="0" presStyleCnt="4">
        <dgm:presLayoutVars>
          <dgm:bulletEnabled val="1"/>
        </dgm:presLayoutVars>
      </dgm:prSet>
      <dgm:spPr/>
    </dgm:pt>
    <dgm:pt modelId="{F40FD0C1-4FEC-42F1-9C98-93622D63426D}" type="pres">
      <dgm:prSet presAssocID="{360AAB82-DF22-4444-A1DE-22DBA0B5D403}" presName="sibTrans" presStyleCnt="0"/>
      <dgm:spPr/>
    </dgm:pt>
    <dgm:pt modelId="{09C46005-581D-4F6D-ACAE-4D63E41F9B95}" type="pres">
      <dgm:prSet presAssocID="{34748319-7B82-4431-B065-73C8813D0AC5}" presName="node" presStyleLbl="node1" presStyleIdx="1" presStyleCnt="4">
        <dgm:presLayoutVars>
          <dgm:bulletEnabled val="1"/>
        </dgm:presLayoutVars>
      </dgm:prSet>
      <dgm:spPr/>
    </dgm:pt>
    <dgm:pt modelId="{C7ED3A02-A49A-4FE7-96AC-865721188ACC}" type="pres">
      <dgm:prSet presAssocID="{EB5857FC-8AFC-4485-B82F-D5D257F59EE7}" presName="sibTrans" presStyleCnt="0"/>
      <dgm:spPr/>
    </dgm:pt>
    <dgm:pt modelId="{CEA34EB3-8E01-4326-A8AF-E6BCAC276710}" type="pres">
      <dgm:prSet presAssocID="{78C4507B-16B4-429F-A309-B0FEAB0A41EF}" presName="node" presStyleLbl="node1" presStyleIdx="2" presStyleCnt="4">
        <dgm:presLayoutVars>
          <dgm:bulletEnabled val="1"/>
        </dgm:presLayoutVars>
      </dgm:prSet>
      <dgm:spPr/>
    </dgm:pt>
    <dgm:pt modelId="{2BEAE0D9-ABDF-489A-B820-88052064BBAC}" type="pres">
      <dgm:prSet presAssocID="{A53BE4B8-9EEB-47D5-B01B-3CA4C85297A4}" presName="sibTrans" presStyleCnt="0"/>
      <dgm:spPr/>
    </dgm:pt>
    <dgm:pt modelId="{D7DE1F6C-D811-4C6A-869C-64B76F9D785B}" type="pres">
      <dgm:prSet presAssocID="{29ADBA82-E8C1-486F-96F6-5DA7ECF02DF4}" presName="node" presStyleLbl="node1" presStyleIdx="3" presStyleCnt="4">
        <dgm:presLayoutVars>
          <dgm:bulletEnabled val="1"/>
        </dgm:presLayoutVars>
      </dgm:prSet>
      <dgm:spPr/>
    </dgm:pt>
  </dgm:ptLst>
  <dgm:cxnLst>
    <dgm:cxn modelId="{9D514F00-2206-4DEE-BC4D-0E6869D7BE1D}" srcId="{BB7489BD-2687-4947-B9C4-7F9FC886ECDA}" destId="{6E93ABFB-0C18-46C1-B61F-4BF185F6A63C}" srcOrd="0" destOrd="0" parTransId="{0B528FE1-12D2-4825-9B16-9D4BE44D9609}" sibTransId="{360AAB82-DF22-4444-A1DE-22DBA0B5D403}"/>
    <dgm:cxn modelId="{87F1B722-60F2-49A6-BF04-3D8960C724C4}" type="presOf" srcId="{78C4507B-16B4-429F-A309-B0FEAB0A41EF}" destId="{CEA34EB3-8E01-4326-A8AF-E6BCAC276710}" srcOrd="0" destOrd="0" presId="urn:microsoft.com/office/officeart/2005/8/layout/default"/>
    <dgm:cxn modelId="{F4645047-71EE-4E77-937D-A99F673981D9}" type="presOf" srcId="{34748319-7B82-4431-B065-73C8813D0AC5}" destId="{09C46005-581D-4F6D-ACAE-4D63E41F9B95}" srcOrd="0" destOrd="0" presId="urn:microsoft.com/office/officeart/2005/8/layout/default"/>
    <dgm:cxn modelId="{2C44064C-07AF-4471-BD68-B5FAD85BE59C}" type="presOf" srcId="{6E93ABFB-0C18-46C1-B61F-4BF185F6A63C}" destId="{5D72A7C7-887C-4B97-A9F1-C407547BBADE}" srcOrd="0" destOrd="0" presId="urn:microsoft.com/office/officeart/2005/8/layout/default"/>
    <dgm:cxn modelId="{DCD36778-F431-4BF0-8CE0-4B96678F0B1C}" srcId="{BB7489BD-2687-4947-B9C4-7F9FC886ECDA}" destId="{29ADBA82-E8C1-486F-96F6-5DA7ECF02DF4}" srcOrd="3" destOrd="0" parTransId="{CD1CC888-CBE6-4CD4-9ED1-253062E5D755}" sibTransId="{C14F13B6-A93D-4ED9-BF10-5151AABC79BE}"/>
    <dgm:cxn modelId="{2BB8DEA1-6571-44F8-8767-FAC53043D923}" type="presOf" srcId="{BB7489BD-2687-4947-B9C4-7F9FC886ECDA}" destId="{1A9A9F3B-F552-46DD-ABC1-F7A6B53697B5}" srcOrd="0" destOrd="0" presId="urn:microsoft.com/office/officeart/2005/8/layout/default"/>
    <dgm:cxn modelId="{E190BFA2-6B5E-471E-9751-A29779B96D07}" type="presOf" srcId="{29ADBA82-E8C1-486F-96F6-5DA7ECF02DF4}" destId="{D7DE1F6C-D811-4C6A-869C-64B76F9D785B}" srcOrd="0" destOrd="0" presId="urn:microsoft.com/office/officeart/2005/8/layout/default"/>
    <dgm:cxn modelId="{725597A5-588D-4D13-AA6E-B1F220A1B207}" srcId="{BB7489BD-2687-4947-B9C4-7F9FC886ECDA}" destId="{34748319-7B82-4431-B065-73C8813D0AC5}" srcOrd="1" destOrd="0" parTransId="{51062C06-2BDA-4A5B-BF6C-E357A8914043}" sibTransId="{EB5857FC-8AFC-4485-B82F-D5D257F59EE7}"/>
    <dgm:cxn modelId="{BD215FB2-078B-4CA4-8375-DA68F3106A43}" srcId="{BB7489BD-2687-4947-B9C4-7F9FC886ECDA}" destId="{78C4507B-16B4-429F-A309-B0FEAB0A41EF}" srcOrd="2" destOrd="0" parTransId="{AD5C2C2A-B858-489F-8F38-2FFFA35CB2A2}" sibTransId="{A53BE4B8-9EEB-47D5-B01B-3CA4C85297A4}"/>
    <dgm:cxn modelId="{79FAB46C-E9C2-4480-B490-736C57BB826D}" type="presParOf" srcId="{1A9A9F3B-F552-46DD-ABC1-F7A6B53697B5}" destId="{5D72A7C7-887C-4B97-A9F1-C407547BBADE}" srcOrd="0" destOrd="0" presId="urn:microsoft.com/office/officeart/2005/8/layout/default"/>
    <dgm:cxn modelId="{4B93FA4D-AAF6-46BF-8776-8045DD965334}" type="presParOf" srcId="{1A9A9F3B-F552-46DD-ABC1-F7A6B53697B5}" destId="{F40FD0C1-4FEC-42F1-9C98-93622D63426D}" srcOrd="1" destOrd="0" presId="urn:microsoft.com/office/officeart/2005/8/layout/default"/>
    <dgm:cxn modelId="{F0EB69C4-3E56-4A19-97A2-F1CEC73D5229}" type="presParOf" srcId="{1A9A9F3B-F552-46DD-ABC1-F7A6B53697B5}" destId="{09C46005-581D-4F6D-ACAE-4D63E41F9B95}" srcOrd="2" destOrd="0" presId="urn:microsoft.com/office/officeart/2005/8/layout/default"/>
    <dgm:cxn modelId="{FA436674-3519-4B06-80FC-A781FD7D847A}" type="presParOf" srcId="{1A9A9F3B-F552-46DD-ABC1-F7A6B53697B5}" destId="{C7ED3A02-A49A-4FE7-96AC-865721188ACC}" srcOrd="3" destOrd="0" presId="urn:microsoft.com/office/officeart/2005/8/layout/default"/>
    <dgm:cxn modelId="{A3357AFD-1E70-410A-A0A9-CC39391F6CAB}" type="presParOf" srcId="{1A9A9F3B-F552-46DD-ABC1-F7A6B53697B5}" destId="{CEA34EB3-8E01-4326-A8AF-E6BCAC276710}" srcOrd="4" destOrd="0" presId="urn:microsoft.com/office/officeart/2005/8/layout/default"/>
    <dgm:cxn modelId="{8BAFB3C4-1A87-424C-849F-22271036D03F}" type="presParOf" srcId="{1A9A9F3B-F552-46DD-ABC1-F7A6B53697B5}" destId="{2BEAE0D9-ABDF-489A-B820-88052064BBAC}" srcOrd="5" destOrd="0" presId="urn:microsoft.com/office/officeart/2005/8/layout/default"/>
    <dgm:cxn modelId="{781C6652-9021-426A-B736-521916594913}" type="presParOf" srcId="{1A9A9F3B-F552-46DD-ABC1-F7A6B53697B5}" destId="{D7DE1F6C-D811-4C6A-869C-64B76F9D785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1CAA79-528C-4BDD-B7EE-AB2FE132ACCC}" type="doc">
      <dgm:prSet loTypeId="urn:microsoft.com/office/officeart/2005/8/layout/hierarchy2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MX"/>
        </a:p>
      </dgm:t>
    </dgm:pt>
    <dgm:pt modelId="{6096155D-4C29-438B-8133-D7A2940F05AC}">
      <dgm:prSet phldrT="[Texto]" custT="1"/>
      <dgm:spPr/>
      <dgm:t>
        <a:bodyPr/>
        <a:lstStyle/>
        <a:p>
          <a:r>
            <a:rPr lang="es-MX" sz="1800" dirty="0">
              <a:latin typeface="Arial Black" panose="020B0A04020102020204" pitchFamily="34" charset="0"/>
            </a:rPr>
            <a:t>Crisis por COVID-19</a:t>
          </a:r>
        </a:p>
      </dgm:t>
    </dgm:pt>
    <dgm:pt modelId="{C5CEE4D5-7FC2-44EA-B389-EF498182D6D1}" type="parTrans" cxnId="{F3C03FAA-AC9B-44D0-AE00-EC2B9EAD577D}">
      <dgm:prSet/>
      <dgm:spPr/>
      <dgm:t>
        <a:bodyPr/>
        <a:lstStyle/>
        <a:p>
          <a:endParaRPr lang="es-MX" sz="1100"/>
        </a:p>
      </dgm:t>
    </dgm:pt>
    <dgm:pt modelId="{D72BD15C-4CE9-4099-A90A-E5F3DEC397E7}" type="sibTrans" cxnId="{F3C03FAA-AC9B-44D0-AE00-EC2B9EAD577D}">
      <dgm:prSet/>
      <dgm:spPr/>
      <dgm:t>
        <a:bodyPr/>
        <a:lstStyle/>
        <a:p>
          <a:endParaRPr lang="es-MX" sz="1100"/>
        </a:p>
      </dgm:t>
    </dgm:pt>
    <dgm:pt modelId="{E380F9A8-768F-467D-B7B3-AF5C3CC66F1E}">
      <dgm:prSet phldrT="[Texto]" custT="1"/>
      <dgm:spPr/>
      <dgm:t>
        <a:bodyPr/>
        <a:lstStyle/>
        <a:p>
          <a:r>
            <a:rPr lang="es-MX" sz="1800" dirty="0">
              <a:latin typeface="Arial Black" panose="020B0A04020102020204" pitchFamily="34" charset="0"/>
            </a:rPr>
            <a:t>Empresas</a:t>
          </a:r>
        </a:p>
      </dgm:t>
    </dgm:pt>
    <dgm:pt modelId="{23FF7CA9-34EB-4184-9983-FC5352602DE7}" type="parTrans" cxnId="{8EB97B74-A3DC-4C48-B93A-088A0DCB0428}">
      <dgm:prSet custT="1"/>
      <dgm:spPr/>
      <dgm:t>
        <a:bodyPr/>
        <a:lstStyle/>
        <a:p>
          <a:endParaRPr lang="es-MX" sz="300"/>
        </a:p>
      </dgm:t>
    </dgm:pt>
    <dgm:pt modelId="{534FA949-3B9D-4B68-8A6A-ADA903C9D285}" type="sibTrans" cxnId="{8EB97B74-A3DC-4C48-B93A-088A0DCB0428}">
      <dgm:prSet/>
      <dgm:spPr/>
      <dgm:t>
        <a:bodyPr/>
        <a:lstStyle/>
        <a:p>
          <a:endParaRPr lang="es-MX" sz="1100"/>
        </a:p>
      </dgm:t>
    </dgm:pt>
    <dgm:pt modelId="{66C7348D-79A4-4784-9B62-F45B69697344}">
      <dgm:prSet phldrT="[Texto]" custT="1"/>
      <dgm:spPr/>
      <dgm:t>
        <a:bodyPr/>
        <a:lstStyle/>
        <a:p>
          <a:r>
            <a:rPr lang="es-MX" sz="1800" dirty="0">
              <a:latin typeface="Arial Black" panose="020B0A04020102020204" pitchFamily="34" charset="0"/>
            </a:rPr>
            <a:t>Gobierno</a:t>
          </a:r>
        </a:p>
      </dgm:t>
    </dgm:pt>
    <dgm:pt modelId="{3296B934-C2B4-45F6-99BE-37E04B0F65C6}" type="parTrans" cxnId="{DEB416DB-23A5-4CC4-800E-FDA76E502DC7}">
      <dgm:prSet custT="1"/>
      <dgm:spPr/>
      <dgm:t>
        <a:bodyPr/>
        <a:lstStyle/>
        <a:p>
          <a:endParaRPr lang="es-MX" sz="300"/>
        </a:p>
      </dgm:t>
    </dgm:pt>
    <dgm:pt modelId="{4AF8A51D-7F3D-4C89-813B-3ED1ADCB9207}" type="sibTrans" cxnId="{DEB416DB-23A5-4CC4-800E-FDA76E502DC7}">
      <dgm:prSet/>
      <dgm:spPr/>
      <dgm:t>
        <a:bodyPr/>
        <a:lstStyle/>
        <a:p>
          <a:endParaRPr lang="es-MX" sz="1100"/>
        </a:p>
      </dgm:t>
    </dgm:pt>
    <dgm:pt modelId="{736F346A-4EDF-4A5E-90AA-A708625B7C7F}">
      <dgm:prSet custT="1"/>
      <dgm:spPr/>
      <dgm:t>
        <a:bodyPr/>
        <a:lstStyle/>
        <a:p>
          <a:r>
            <a:rPr lang="es-MX" sz="1800" dirty="0">
              <a:latin typeface="Arial Black" panose="020B0A04020102020204" pitchFamily="34" charset="0"/>
            </a:rPr>
            <a:t>Sociedad</a:t>
          </a:r>
        </a:p>
      </dgm:t>
    </dgm:pt>
    <dgm:pt modelId="{CDB0B80F-2066-40F6-BA34-B153707D221F}" type="parTrans" cxnId="{14ACBC49-E5F6-4CEA-843E-CA9F66A0F717}">
      <dgm:prSet custT="1"/>
      <dgm:spPr/>
      <dgm:t>
        <a:bodyPr/>
        <a:lstStyle/>
        <a:p>
          <a:endParaRPr lang="es-MX" sz="300"/>
        </a:p>
      </dgm:t>
    </dgm:pt>
    <dgm:pt modelId="{0D50EBBF-A18E-47E0-9055-10CD180EFBF0}" type="sibTrans" cxnId="{14ACBC49-E5F6-4CEA-843E-CA9F66A0F717}">
      <dgm:prSet/>
      <dgm:spPr/>
      <dgm:t>
        <a:bodyPr/>
        <a:lstStyle/>
        <a:p>
          <a:endParaRPr lang="es-MX" sz="1100"/>
        </a:p>
      </dgm:t>
    </dgm:pt>
    <dgm:pt modelId="{399DD580-773C-461F-8E94-BD311BC8A7F3}" type="pres">
      <dgm:prSet presAssocID="{E11CAA79-528C-4BDD-B7EE-AB2FE132AC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AB6D12D-9AB4-4FC5-8A79-D9D60C9FD332}" type="pres">
      <dgm:prSet presAssocID="{6096155D-4C29-438B-8133-D7A2940F05AC}" presName="root1" presStyleCnt="0"/>
      <dgm:spPr/>
    </dgm:pt>
    <dgm:pt modelId="{A3B78528-A116-47D3-AB19-B5AE342AE436}" type="pres">
      <dgm:prSet presAssocID="{6096155D-4C29-438B-8133-D7A2940F05AC}" presName="LevelOneTextNode" presStyleLbl="node0" presStyleIdx="0" presStyleCnt="1" custScaleX="82797">
        <dgm:presLayoutVars>
          <dgm:chPref val="3"/>
        </dgm:presLayoutVars>
      </dgm:prSet>
      <dgm:spPr/>
    </dgm:pt>
    <dgm:pt modelId="{62ED5F70-0813-415C-A0EB-C04B3F7DEAA9}" type="pres">
      <dgm:prSet presAssocID="{6096155D-4C29-438B-8133-D7A2940F05AC}" presName="level2hierChild" presStyleCnt="0"/>
      <dgm:spPr/>
    </dgm:pt>
    <dgm:pt modelId="{8604E873-C660-47EA-9117-8B1CD062F650}" type="pres">
      <dgm:prSet presAssocID="{23FF7CA9-34EB-4184-9983-FC5352602DE7}" presName="conn2-1" presStyleLbl="parChTrans1D2" presStyleIdx="0" presStyleCnt="3"/>
      <dgm:spPr/>
    </dgm:pt>
    <dgm:pt modelId="{AC8FA35B-89C6-49CD-9342-D4B43A1FFE2C}" type="pres">
      <dgm:prSet presAssocID="{23FF7CA9-34EB-4184-9983-FC5352602DE7}" presName="connTx" presStyleLbl="parChTrans1D2" presStyleIdx="0" presStyleCnt="3"/>
      <dgm:spPr/>
    </dgm:pt>
    <dgm:pt modelId="{162E6577-1890-4846-A975-0D3D4177A37E}" type="pres">
      <dgm:prSet presAssocID="{E380F9A8-768F-467D-B7B3-AF5C3CC66F1E}" presName="root2" presStyleCnt="0"/>
      <dgm:spPr/>
    </dgm:pt>
    <dgm:pt modelId="{B0249589-3FCD-4F6C-B775-56FD036F853A}" type="pres">
      <dgm:prSet presAssocID="{E380F9A8-768F-467D-B7B3-AF5C3CC66F1E}" presName="LevelTwoTextNode" presStyleLbl="node2" presStyleIdx="0" presStyleCnt="3">
        <dgm:presLayoutVars>
          <dgm:chPref val="3"/>
        </dgm:presLayoutVars>
      </dgm:prSet>
      <dgm:spPr/>
    </dgm:pt>
    <dgm:pt modelId="{E18A9353-BDB1-4E79-A8D5-0348CB8448D4}" type="pres">
      <dgm:prSet presAssocID="{E380F9A8-768F-467D-B7B3-AF5C3CC66F1E}" presName="level3hierChild" presStyleCnt="0"/>
      <dgm:spPr/>
    </dgm:pt>
    <dgm:pt modelId="{351F76A6-2600-4508-A2D5-E17123E35FA0}" type="pres">
      <dgm:prSet presAssocID="{CDB0B80F-2066-40F6-BA34-B153707D221F}" presName="conn2-1" presStyleLbl="parChTrans1D2" presStyleIdx="1" presStyleCnt="3"/>
      <dgm:spPr/>
    </dgm:pt>
    <dgm:pt modelId="{9EEB2BBF-F770-4B27-8FF1-9A213AEE5736}" type="pres">
      <dgm:prSet presAssocID="{CDB0B80F-2066-40F6-BA34-B153707D221F}" presName="connTx" presStyleLbl="parChTrans1D2" presStyleIdx="1" presStyleCnt="3"/>
      <dgm:spPr/>
    </dgm:pt>
    <dgm:pt modelId="{BA70114F-8CB4-4C6C-8414-3D5ED6D758D5}" type="pres">
      <dgm:prSet presAssocID="{736F346A-4EDF-4A5E-90AA-A708625B7C7F}" presName="root2" presStyleCnt="0"/>
      <dgm:spPr/>
    </dgm:pt>
    <dgm:pt modelId="{DC368DEA-0C32-49A1-9109-4C1A75EE73CE}" type="pres">
      <dgm:prSet presAssocID="{736F346A-4EDF-4A5E-90AA-A708625B7C7F}" presName="LevelTwoTextNode" presStyleLbl="node2" presStyleIdx="1" presStyleCnt="3">
        <dgm:presLayoutVars>
          <dgm:chPref val="3"/>
        </dgm:presLayoutVars>
      </dgm:prSet>
      <dgm:spPr/>
    </dgm:pt>
    <dgm:pt modelId="{BCA7774A-A08F-4CB5-BDF2-ECEE78C7D824}" type="pres">
      <dgm:prSet presAssocID="{736F346A-4EDF-4A5E-90AA-A708625B7C7F}" presName="level3hierChild" presStyleCnt="0"/>
      <dgm:spPr/>
    </dgm:pt>
    <dgm:pt modelId="{8A426EC4-AB4E-48B8-ADC0-524B0C223E18}" type="pres">
      <dgm:prSet presAssocID="{3296B934-C2B4-45F6-99BE-37E04B0F65C6}" presName="conn2-1" presStyleLbl="parChTrans1D2" presStyleIdx="2" presStyleCnt="3"/>
      <dgm:spPr/>
    </dgm:pt>
    <dgm:pt modelId="{BF433C82-DFE1-4F05-B0A0-BC8B062621FF}" type="pres">
      <dgm:prSet presAssocID="{3296B934-C2B4-45F6-99BE-37E04B0F65C6}" presName="connTx" presStyleLbl="parChTrans1D2" presStyleIdx="2" presStyleCnt="3"/>
      <dgm:spPr/>
    </dgm:pt>
    <dgm:pt modelId="{BE3A1B62-D52B-4EE1-8FA6-A257881E7BDB}" type="pres">
      <dgm:prSet presAssocID="{66C7348D-79A4-4784-9B62-F45B69697344}" presName="root2" presStyleCnt="0"/>
      <dgm:spPr/>
    </dgm:pt>
    <dgm:pt modelId="{2D7E9120-8EB2-42B3-9E3D-7103E4BDEF67}" type="pres">
      <dgm:prSet presAssocID="{66C7348D-79A4-4784-9B62-F45B69697344}" presName="LevelTwoTextNode" presStyleLbl="node2" presStyleIdx="2" presStyleCnt="3">
        <dgm:presLayoutVars>
          <dgm:chPref val="3"/>
        </dgm:presLayoutVars>
      </dgm:prSet>
      <dgm:spPr/>
    </dgm:pt>
    <dgm:pt modelId="{C73A0D16-2FFE-43FC-B616-62A286C39693}" type="pres">
      <dgm:prSet presAssocID="{66C7348D-79A4-4784-9B62-F45B69697344}" presName="level3hierChild" presStyleCnt="0"/>
      <dgm:spPr/>
    </dgm:pt>
  </dgm:ptLst>
  <dgm:cxnLst>
    <dgm:cxn modelId="{89DEA219-3627-4BD3-A8B2-FAB60FCD8F0A}" type="presOf" srcId="{66C7348D-79A4-4784-9B62-F45B69697344}" destId="{2D7E9120-8EB2-42B3-9E3D-7103E4BDEF67}" srcOrd="0" destOrd="0" presId="urn:microsoft.com/office/officeart/2005/8/layout/hierarchy2"/>
    <dgm:cxn modelId="{176DD11D-3F8E-4462-91D1-FD9F2F06E4A8}" type="presOf" srcId="{3296B934-C2B4-45F6-99BE-37E04B0F65C6}" destId="{8A426EC4-AB4E-48B8-ADC0-524B0C223E18}" srcOrd="0" destOrd="0" presId="urn:microsoft.com/office/officeart/2005/8/layout/hierarchy2"/>
    <dgm:cxn modelId="{68621843-7624-4CA5-B507-9979286F0147}" type="presOf" srcId="{6096155D-4C29-438B-8133-D7A2940F05AC}" destId="{A3B78528-A116-47D3-AB19-B5AE342AE436}" srcOrd="0" destOrd="0" presId="urn:microsoft.com/office/officeart/2005/8/layout/hierarchy2"/>
    <dgm:cxn modelId="{4783C964-D2D0-4797-9FA8-4F526A021759}" type="presOf" srcId="{CDB0B80F-2066-40F6-BA34-B153707D221F}" destId="{9EEB2BBF-F770-4B27-8FF1-9A213AEE5736}" srcOrd="1" destOrd="0" presId="urn:microsoft.com/office/officeart/2005/8/layout/hierarchy2"/>
    <dgm:cxn modelId="{14ACBC49-E5F6-4CEA-843E-CA9F66A0F717}" srcId="{6096155D-4C29-438B-8133-D7A2940F05AC}" destId="{736F346A-4EDF-4A5E-90AA-A708625B7C7F}" srcOrd="1" destOrd="0" parTransId="{CDB0B80F-2066-40F6-BA34-B153707D221F}" sibTransId="{0D50EBBF-A18E-47E0-9055-10CD180EFBF0}"/>
    <dgm:cxn modelId="{1DD72C6C-3B24-45B1-81E4-135D17D6B643}" type="presOf" srcId="{23FF7CA9-34EB-4184-9983-FC5352602DE7}" destId="{8604E873-C660-47EA-9117-8B1CD062F650}" srcOrd="0" destOrd="0" presId="urn:microsoft.com/office/officeart/2005/8/layout/hierarchy2"/>
    <dgm:cxn modelId="{A41CCC50-36ED-449E-B41E-9A3C4649CAE0}" type="presOf" srcId="{736F346A-4EDF-4A5E-90AA-A708625B7C7F}" destId="{DC368DEA-0C32-49A1-9109-4C1A75EE73CE}" srcOrd="0" destOrd="0" presId="urn:microsoft.com/office/officeart/2005/8/layout/hierarchy2"/>
    <dgm:cxn modelId="{8EB97B74-A3DC-4C48-B93A-088A0DCB0428}" srcId="{6096155D-4C29-438B-8133-D7A2940F05AC}" destId="{E380F9A8-768F-467D-B7B3-AF5C3CC66F1E}" srcOrd="0" destOrd="0" parTransId="{23FF7CA9-34EB-4184-9983-FC5352602DE7}" sibTransId="{534FA949-3B9D-4B68-8A6A-ADA903C9D285}"/>
    <dgm:cxn modelId="{6D19FC8C-D3D6-4891-AF25-4BDD2E33D38A}" type="presOf" srcId="{E380F9A8-768F-467D-B7B3-AF5C3CC66F1E}" destId="{B0249589-3FCD-4F6C-B775-56FD036F853A}" srcOrd="0" destOrd="0" presId="urn:microsoft.com/office/officeart/2005/8/layout/hierarchy2"/>
    <dgm:cxn modelId="{0FAAE390-F777-45F5-8061-9C1974AAFD3E}" type="presOf" srcId="{CDB0B80F-2066-40F6-BA34-B153707D221F}" destId="{351F76A6-2600-4508-A2D5-E17123E35FA0}" srcOrd="0" destOrd="0" presId="urn:microsoft.com/office/officeart/2005/8/layout/hierarchy2"/>
    <dgm:cxn modelId="{F4B62CA1-E896-46A4-B5D7-F81B2D763538}" type="presOf" srcId="{E11CAA79-528C-4BDD-B7EE-AB2FE132ACCC}" destId="{399DD580-773C-461F-8E94-BD311BC8A7F3}" srcOrd="0" destOrd="0" presId="urn:microsoft.com/office/officeart/2005/8/layout/hierarchy2"/>
    <dgm:cxn modelId="{F3C03FAA-AC9B-44D0-AE00-EC2B9EAD577D}" srcId="{E11CAA79-528C-4BDD-B7EE-AB2FE132ACCC}" destId="{6096155D-4C29-438B-8133-D7A2940F05AC}" srcOrd="0" destOrd="0" parTransId="{C5CEE4D5-7FC2-44EA-B389-EF498182D6D1}" sibTransId="{D72BD15C-4CE9-4099-A90A-E5F3DEC397E7}"/>
    <dgm:cxn modelId="{3ECE94AB-619F-41DE-9964-ECC93D90A1F5}" type="presOf" srcId="{23FF7CA9-34EB-4184-9983-FC5352602DE7}" destId="{AC8FA35B-89C6-49CD-9342-D4B43A1FFE2C}" srcOrd="1" destOrd="0" presId="urn:microsoft.com/office/officeart/2005/8/layout/hierarchy2"/>
    <dgm:cxn modelId="{DEB416DB-23A5-4CC4-800E-FDA76E502DC7}" srcId="{6096155D-4C29-438B-8133-D7A2940F05AC}" destId="{66C7348D-79A4-4784-9B62-F45B69697344}" srcOrd="2" destOrd="0" parTransId="{3296B934-C2B4-45F6-99BE-37E04B0F65C6}" sibTransId="{4AF8A51D-7F3D-4C89-813B-3ED1ADCB9207}"/>
    <dgm:cxn modelId="{51B690E8-56A5-4C08-86E1-79F5EDB835DB}" type="presOf" srcId="{3296B934-C2B4-45F6-99BE-37E04B0F65C6}" destId="{BF433C82-DFE1-4F05-B0A0-BC8B062621FF}" srcOrd="1" destOrd="0" presId="urn:microsoft.com/office/officeart/2005/8/layout/hierarchy2"/>
    <dgm:cxn modelId="{75B7F575-DDF5-419D-8FDE-82541AC35550}" type="presParOf" srcId="{399DD580-773C-461F-8E94-BD311BC8A7F3}" destId="{6AB6D12D-9AB4-4FC5-8A79-D9D60C9FD332}" srcOrd="0" destOrd="0" presId="urn:microsoft.com/office/officeart/2005/8/layout/hierarchy2"/>
    <dgm:cxn modelId="{F83C61C2-89FF-4C6F-BCEB-6947FDC7006A}" type="presParOf" srcId="{6AB6D12D-9AB4-4FC5-8A79-D9D60C9FD332}" destId="{A3B78528-A116-47D3-AB19-B5AE342AE436}" srcOrd="0" destOrd="0" presId="urn:microsoft.com/office/officeart/2005/8/layout/hierarchy2"/>
    <dgm:cxn modelId="{8CF99448-B604-4805-A9A7-1DA2183F46AA}" type="presParOf" srcId="{6AB6D12D-9AB4-4FC5-8A79-D9D60C9FD332}" destId="{62ED5F70-0813-415C-A0EB-C04B3F7DEAA9}" srcOrd="1" destOrd="0" presId="urn:microsoft.com/office/officeart/2005/8/layout/hierarchy2"/>
    <dgm:cxn modelId="{B09ADFBA-3926-4E03-82E7-14C85E509D37}" type="presParOf" srcId="{62ED5F70-0813-415C-A0EB-C04B3F7DEAA9}" destId="{8604E873-C660-47EA-9117-8B1CD062F650}" srcOrd="0" destOrd="0" presId="urn:microsoft.com/office/officeart/2005/8/layout/hierarchy2"/>
    <dgm:cxn modelId="{68E1821D-8696-4582-9B12-8047F4382559}" type="presParOf" srcId="{8604E873-C660-47EA-9117-8B1CD062F650}" destId="{AC8FA35B-89C6-49CD-9342-D4B43A1FFE2C}" srcOrd="0" destOrd="0" presId="urn:microsoft.com/office/officeart/2005/8/layout/hierarchy2"/>
    <dgm:cxn modelId="{CB96774C-C3BF-480C-ADC2-FD53143F3855}" type="presParOf" srcId="{62ED5F70-0813-415C-A0EB-C04B3F7DEAA9}" destId="{162E6577-1890-4846-A975-0D3D4177A37E}" srcOrd="1" destOrd="0" presId="urn:microsoft.com/office/officeart/2005/8/layout/hierarchy2"/>
    <dgm:cxn modelId="{4C8DC47A-C4F1-4D5A-BF56-A841730D0F5D}" type="presParOf" srcId="{162E6577-1890-4846-A975-0D3D4177A37E}" destId="{B0249589-3FCD-4F6C-B775-56FD036F853A}" srcOrd="0" destOrd="0" presId="urn:microsoft.com/office/officeart/2005/8/layout/hierarchy2"/>
    <dgm:cxn modelId="{0C50FE32-D540-4890-A638-8FC45E5D345F}" type="presParOf" srcId="{162E6577-1890-4846-A975-0D3D4177A37E}" destId="{E18A9353-BDB1-4E79-A8D5-0348CB8448D4}" srcOrd="1" destOrd="0" presId="urn:microsoft.com/office/officeart/2005/8/layout/hierarchy2"/>
    <dgm:cxn modelId="{A999C924-E0DA-4947-B577-D837649531F5}" type="presParOf" srcId="{62ED5F70-0813-415C-A0EB-C04B3F7DEAA9}" destId="{351F76A6-2600-4508-A2D5-E17123E35FA0}" srcOrd="2" destOrd="0" presId="urn:microsoft.com/office/officeart/2005/8/layout/hierarchy2"/>
    <dgm:cxn modelId="{0219D700-8B21-4AD5-8340-C30F27635BBC}" type="presParOf" srcId="{351F76A6-2600-4508-A2D5-E17123E35FA0}" destId="{9EEB2BBF-F770-4B27-8FF1-9A213AEE5736}" srcOrd="0" destOrd="0" presId="urn:microsoft.com/office/officeart/2005/8/layout/hierarchy2"/>
    <dgm:cxn modelId="{C995159A-0764-4038-B1BD-F57B5E41CFE5}" type="presParOf" srcId="{62ED5F70-0813-415C-A0EB-C04B3F7DEAA9}" destId="{BA70114F-8CB4-4C6C-8414-3D5ED6D758D5}" srcOrd="3" destOrd="0" presId="urn:microsoft.com/office/officeart/2005/8/layout/hierarchy2"/>
    <dgm:cxn modelId="{596A3057-AB78-4F14-BD34-6C396C6BDC6A}" type="presParOf" srcId="{BA70114F-8CB4-4C6C-8414-3D5ED6D758D5}" destId="{DC368DEA-0C32-49A1-9109-4C1A75EE73CE}" srcOrd="0" destOrd="0" presId="urn:microsoft.com/office/officeart/2005/8/layout/hierarchy2"/>
    <dgm:cxn modelId="{D5D3DF9D-409A-490A-819E-7F5355A0C15D}" type="presParOf" srcId="{BA70114F-8CB4-4C6C-8414-3D5ED6D758D5}" destId="{BCA7774A-A08F-4CB5-BDF2-ECEE78C7D824}" srcOrd="1" destOrd="0" presId="urn:microsoft.com/office/officeart/2005/8/layout/hierarchy2"/>
    <dgm:cxn modelId="{3BC89537-3D5A-4F5F-8294-AC5727B36553}" type="presParOf" srcId="{62ED5F70-0813-415C-A0EB-C04B3F7DEAA9}" destId="{8A426EC4-AB4E-48B8-ADC0-524B0C223E18}" srcOrd="4" destOrd="0" presId="urn:microsoft.com/office/officeart/2005/8/layout/hierarchy2"/>
    <dgm:cxn modelId="{74737EE1-0B0E-4553-B6F7-13505D8458BF}" type="presParOf" srcId="{8A426EC4-AB4E-48B8-ADC0-524B0C223E18}" destId="{BF433C82-DFE1-4F05-B0A0-BC8B062621FF}" srcOrd="0" destOrd="0" presId="urn:microsoft.com/office/officeart/2005/8/layout/hierarchy2"/>
    <dgm:cxn modelId="{15ED6419-3269-4629-9A12-32D3D4C0F391}" type="presParOf" srcId="{62ED5F70-0813-415C-A0EB-C04B3F7DEAA9}" destId="{BE3A1B62-D52B-4EE1-8FA6-A257881E7BDB}" srcOrd="5" destOrd="0" presId="urn:microsoft.com/office/officeart/2005/8/layout/hierarchy2"/>
    <dgm:cxn modelId="{784A98D3-8C4B-40C4-977B-E6077751EB37}" type="presParOf" srcId="{BE3A1B62-D52B-4EE1-8FA6-A257881E7BDB}" destId="{2D7E9120-8EB2-42B3-9E3D-7103E4BDEF67}" srcOrd="0" destOrd="0" presId="urn:microsoft.com/office/officeart/2005/8/layout/hierarchy2"/>
    <dgm:cxn modelId="{7B20A828-6608-4BD3-A837-D94AC947EA83}" type="presParOf" srcId="{BE3A1B62-D52B-4EE1-8FA6-A257881E7BDB}" destId="{C73A0D16-2FFE-43FC-B616-62A286C3969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EFC6D-2FD5-421A-B271-4DC83025995B}">
      <dsp:nvSpPr>
        <dsp:cNvPr id="0" name=""/>
        <dsp:cNvSpPr/>
      </dsp:nvSpPr>
      <dsp:spPr>
        <a:xfrm>
          <a:off x="2540" y="1144652"/>
          <a:ext cx="2476500" cy="78547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Abadi" panose="020B0604020104020204" pitchFamily="34" charset="0"/>
            </a:rPr>
            <a:t>Indicadores de demografía </a:t>
          </a:r>
          <a:endParaRPr lang="es-MX" sz="2300" kern="1200" dirty="0">
            <a:latin typeface="Abadi" panose="020B0604020104020204" pitchFamily="34" charset="0"/>
          </a:endParaRPr>
        </a:p>
      </dsp:txBody>
      <dsp:txXfrm>
        <a:off x="2540" y="1144652"/>
        <a:ext cx="2476500" cy="785475"/>
      </dsp:txXfrm>
    </dsp:sp>
    <dsp:sp modelId="{4E5ADB00-B121-4A9E-B7B8-4D29F588D0F7}">
      <dsp:nvSpPr>
        <dsp:cNvPr id="0" name=""/>
        <dsp:cNvSpPr/>
      </dsp:nvSpPr>
      <dsp:spPr>
        <a:xfrm>
          <a:off x="2540" y="1930127"/>
          <a:ext cx="2476500" cy="234388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badi" panose="020B0604020104020204" pitchFamily="34" charset="0"/>
            </a:rPr>
            <a:t>Número de empresas</a:t>
          </a:r>
          <a:endParaRPr lang="es-MX" sz="2300" kern="1200" dirty="0">
            <a:latin typeface="Abadi" panose="020B0604020104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badi" panose="020B0604020104020204" pitchFamily="34" charset="0"/>
            </a:rPr>
            <a:t>Nacimientos</a:t>
          </a:r>
          <a:endParaRPr lang="es-MX" sz="2300" kern="1200" dirty="0">
            <a:latin typeface="Abadi" panose="020B0604020104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badi" panose="020B0604020104020204" pitchFamily="34" charset="0"/>
            </a:rPr>
            <a:t>Esperanza de vida</a:t>
          </a:r>
          <a:endParaRPr lang="es-MX" sz="2300" kern="1200" dirty="0">
            <a:latin typeface="Abadi" panose="020B0604020104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badi" panose="020B0604020104020204" pitchFamily="34" charset="0"/>
            </a:rPr>
            <a:t>Mortandad</a:t>
          </a:r>
          <a:endParaRPr lang="es-MX" sz="2300" kern="1200" dirty="0">
            <a:latin typeface="Abadi" panose="020B0604020104020204" pitchFamily="34" charset="0"/>
          </a:endParaRPr>
        </a:p>
      </dsp:txBody>
      <dsp:txXfrm>
        <a:off x="2540" y="1930127"/>
        <a:ext cx="2476500" cy="2343886"/>
      </dsp:txXfrm>
    </dsp:sp>
    <dsp:sp modelId="{2678299D-2083-4846-9A4F-AB53927F9A0E}">
      <dsp:nvSpPr>
        <dsp:cNvPr id="0" name=""/>
        <dsp:cNvSpPr/>
      </dsp:nvSpPr>
      <dsp:spPr>
        <a:xfrm>
          <a:off x="2825750" y="1144652"/>
          <a:ext cx="2476500" cy="78547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Abadi" panose="020B0604020104020204" pitchFamily="34" charset="0"/>
            </a:rPr>
            <a:t>Desagregación</a:t>
          </a:r>
          <a:endParaRPr lang="es-MX" sz="2300" kern="1200" dirty="0">
            <a:latin typeface="Abadi" panose="020B0604020104020204" pitchFamily="34" charset="0"/>
          </a:endParaRPr>
        </a:p>
      </dsp:txBody>
      <dsp:txXfrm>
        <a:off x="2825750" y="1144652"/>
        <a:ext cx="2476500" cy="785475"/>
      </dsp:txXfrm>
    </dsp:sp>
    <dsp:sp modelId="{C09E77DA-8A42-4E5E-9E0A-A96149A767CC}">
      <dsp:nvSpPr>
        <dsp:cNvPr id="0" name=""/>
        <dsp:cNvSpPr/>
      </dsp:nvSpPr>
      <dsp:spPr>
        <a:xfrm>
          <a:off x="2825750" y="1930127"/>
          <a:ext cx="2476500" cy="234388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badi" panose="020B0604020104020204" pitchFamily="34" charset="0"/>
            </a:rPr>
            <a:t>Tamaño</a:t>
          </a:r>
          <a:endParaRPr lang="es-MX" sz="2300" kern="1200" dirty="0">
            <a:latin typeface="Abadi" panose="020B0604020104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badi" panose="020B0604020104020204" pitchFamily="34" charset="0"/>
            </a:rPr>
            <a:t>Condición de formalidad</a:t>
          </a:r>
          <a:endParaRPr lang="es-MX" sz="2300" kern="1200" dirty="0">
            <a:latin typeface="Abadi" panose="020B0604020104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badi" panose="020B0604020104020204" pitchFamily="34" charset="0"/>
            </a:rPr>
            <a:t>Actividad económica</a:t>
          </a:r>
          <a:endParaRPr lang="es-MX" sz="2300" kern="1200" dirty="0">
            <a:latin typeface="Abadi" panose="020B0604020104020204" pitchFamily="34" charset="0"/>
          </a:endParaRPr>
        </a:p>
      </dsp:txBody>
      <dsp:txXfrm>
        <a:off x="2825750" y="1930127"/>
        <a:ext cx="2476500" cy="2343886"/>
      </dsp:txXfrm>
    </dsp:sp>
    <dsp:sp modelId="{6E0689D0-4092-4E0C-AFAC-CF6DDC6FF05E}">
      <dsp:nvSpPr>
        <dsp:cNvPr id="0" name=""/>
        <dsp:cNvSpPr/>
      </dsp:nvSpPr>
      <dsp:spPr>
        <a:xfrm>
          <a:off x="5648960" y="1144652"/>
          <a:ext cx="2476500" cy="78547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Abadi" panose="020B0604020104020204" pitchFamily="34" charset="0"/>
            </a:rPr>
            <a:t>Otras condiciones</a:t>
          </a:r>
          <a:endParaRPr lang="es-MX" sz="2300" kern="1200" dirty="0">
            <a:latin typeface="Abadi" panose="020B0604020104020204" pitchFamily="34" charset="0"/>
          </a:endParaRPr>
        </a:p>
      </dsp:txBody>
      <dsp:txXfrm>
        <a:off x="5648960" y="1144652"/>
        <a:ext cx="2476500" cy="785475"/>
      </dsp:txXfrm>
    </dsp:sp>
    <dsp:sp modelId="{64EB943C-4060-4249-B2B9-498F59F599A2}">
      <dsp:nvSpPr>
        <dsp:cNvPr id="0" name=""/>
        <dsp:cNvSpPr/>
      </dsp:nvSpPr>
      <dsp:spPr>
        <a:xfrm>
          <a:off x="5648960" y="1930127"/>
          <a:ext cx="2476500" cy="234388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badi" panose="020B0604020104020204" pitchFamily="34" charset="0"/>
            </a:rPr>
            <a:t>Personal ocupado</a:t>
          </a:r>
          <a:endParaRPr lang="es-MX" sz="2300" kern="1200" dirty="0">
            <a:latin typeface="Abadi" panose="020B0604020104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badi" panose="020B0604020104020204" pitchFamily="34" charset="0"/>
            </a:rPr>
            <a:t>Informalidad</a:t>
          </a:r>
          <a:endParaRPr lang="es-MX" sz="2300" kern="1200" dirty="0">
            <a:latin typeface="Abadi" panose="020B0604020104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badi" panose="020B0604020104020204" pitchFamily="34" charset="0"/>
            </a:rPr>
            <a:t>Financiamiento</a:t>
          </a:r>
          <a:endParaRPr lang="es-MX" sz="2300" kern="1200" dirty="0">
            <a:latin typeface="Abadi" panose="020B0604020104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badi" panose="020B0604020104020204" pitchFamily="34" charset="0"/>
            </a:rPr>
            <a:t>Equipamiento</a:t>
          </a:r>
          <a:endParaRPr lang="es-MX" sz="2300" kern="1200" dirty="0">
            <a:latin typeface="Abadi" panose="020B0604020104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badi" panose="020B0604020104020204" pitchFamily="34" charset="0"/>
            </a:rPr>
            <a:t>Capacitación</a:t>
          </a:r>
          <a:endParaRPr lang="es-MX" sz="2300" kern="1200" dirty="0">
            <a:latin typeface="Abadi" panose="020B0604020104020204" pitchFamily="34" charset="0"/>
          </a:endParaRPr>
        </a:p>
      </dsp:txBody>
      <dsp:txXfrm>
        <a:off x="5648960" y="1930127"/>
        <a:ext cx="2476500" cy="2343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E28EE-AF7D-4678-B525-324D6962DA51}">
      <dsp:nvSpPr>
        <dsp:cNvPr id="0" name=""/>
        <dsp:cNvSpPr/>
      </dsp:nvSpPr>
      <dsp:spPr>
        <a:xfrm>
          <a:off x="5368" y="685893"/>
          <a:ext cx="2529300" cy="2529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BAF9A-54BC-4C7A-9DED-FB38A16AD48D}">
      <dsp:nvSpPr>
        <dsp:cNvPr id="0" name=""/>
        <dsp:cNvSpPr/>
      </dsp:nvSpPr>
      <dsp:spPr>
        <a:xfrm>
          <a:off x="417115" y="2203473"/>
          <a:ext cx="2529300" cy="2529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Insumo</a:t>
          </a:r>
          <a:endParaRPr lang="es-MX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Información estadística</a:t>
          </a:r>
          <a:endParaRPr lang="es-MX" sz="2400" kern="1200" dirty="0"/>
        </a:p>
      </dsp:txBody>
      <dsp:txXfrm>
        <a:off x="491196" y="2277554"/>
        <a:ext cx="2381138" cy="2381138"/>
      </dsp:txXfrm>
    </dsp:sp>
    <dsp:sp modelId="{0DFBB0A1-EBC1-4390-BFC1-C582179C2F46}">
      <dsp:nvSpPr>
        <dsp:cNvPr id="0" name=""/>
        <dsp:cNvSpPr/>
      </dsp:nvSpPr>
      <dsp:spPr>
        <a:xfrm>
          <a:off x="3021868" y="1646666"/>
          <a:ext cx="487199" cy="607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500" kern="1200"/>
        </a:p>
      </dsp:txBody>
      <dsp:txXfrm>
        <a:off x="3021868" y="1768217"/>
        <a:ext cx="341039" cy="364653"/>
      </dsp:txXfrm>
    </dsp:sp>
    <dsp:sp modelId="{E6FAF74C-BEBE-464C-AC5B-AA8703DD6411}">
      <dsp:nvSpPr>
        <dsp:cNvPr id="0" name=""/>
        <dsp:cNvSpPr/>
      </dsp:nvSpPr>
      <dsp:spPr>
        <a:xfrm>
          <a:off x="3926666" y="685893"/>
          <a:ext cx="2529300" cy="2529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C3866-398D-42CE-B50D-182B1668401E}">
      <dsp:nvSpPr>
        <dsp:cNvPr id="0" name=""/>
        <dsp:cNvSpPr/>
      </dsp:nvSpPr>
      <dsp:spPr>
        <a:xfrm>
          <a:off x="4338413" y="2203473"/>
          <a:ext cx="2529300" cy="2529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Toma de decisiones</a:t>
          </a:r>
          <a:endParaRPr lang="es-MX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Sustento estadístico</a:t>
          </a: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Diagnósticos</a:t>
          </a:r>
          <a:endParaRPr lang="es-MX" sz="2400" kern="1200" dirty="0"/>
        </a:p>
      </dsp:txBody>
      <dsp:txXfrm>
        <a:off x="4412494" y="2277554"/>
        <a:ext cx="2381138" cy="2381138"/>
      </dsp:txXfrm>
    </dsp:sp>
    <dsp:sp modelId="{1F0D3D3C-C661-4949-9C76-51FEA483DDD2}">
      <dsp:nvSpPr>
        <dsp:cNvPr id="0" name=""/>
        <dsp:cNvSpPr/>
      </dsp:nvSpPr>
      <dsp:spPr>
        <a:xfrm>
          <a:off x="6943166" y="1646666"/>
          <a:ext cx="487199" cy="6077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500" kern="1200"/>
        </a:p>
      </dsp:txBody>
      <dsp:txXfrm>
        <a:off x="6943166" y="1768217"/>
        <a:ext cx="341039" cy="364653"/>
      </dsp:txXfrm>
    </dsp:sp>
    <dsp:sp modelId="{A501BC8F-9D7C-4404-BF96-E9C757F996C8}">
      <dsp:nvSpPr>
        <dsp:cNvPr id="0" name=""/>
        <dsp:cNvSpPr/>
      </dsp:nvSpPr>
      <dsp:spPr>
        <a:xfrm>
          <a:off x="7847965" y="685893"/>
          <a:ext cx="2529300" cy="2529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3A70C-4743-45BC-BB6B-374D53258B13}">
      <dsp:nvSpPr>
        <dsp:cNvPr id="0" name=""/>
        <dsp:cNvSpPr/>
      </dsp:nvSpPr>
      <dsp:spPr>
        <a:xfrm>
          <a:off x="8259711" y="2203473"/>
          <a:ext cx="2529300" cy="2529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Acciones</a:t>
          </a:r>
          <a:endParaRPr lang="es-MX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A partir de la caracterización</a:t>
          </a: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Elementos del territorio</a:t>
          </a:r>
          <a:endParaRPr lang="es-MX" sz="2400" kern="1200" dirty="0"/>
        </a:p>
      </dsp:txBody>
      <dsp:txXfrm>
        <a:off x="8333792" y="2277554"/>
        <a:ext cx="2381138" cy="2381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46B7F-C769-4189-8914-237F692BCBDB}">
      <dsp:nvSpPr>
        <dsp:cNvPr id="0" name=""/>
        <dsp:cNvSpPr/>
      </dsp:nvSpPr>
      <dsp:spPr>
        <a:xfrm>
          <a:off x="2185405" y="351201"/>
          <a:ext cx="4601647" cy="143801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74015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/>
            <a:t>Académico</a:t>
          </a:r>
          <a:endParaRPr lang="es-MX" sz="4400" b="1" kern="1200" dirty="0"/>
        </a:p>
      </dsp:txBody>
      <dsp:txXfrm>
        <a:off x="2185405" y="351201"/>
        <a:ext cx="4601647" cy="1438014"/>
      </dsp:txXfrm>
    </dsp:sp>
    <dsp:sp modelId="{7293B28D-EE31-4EFB-938A-1CCDCC41DD13}">
      <dsp:nvSpPr>
        <dsp:cNvPr id="0" name=""/>
        <dsp:cNvSpPr/>
      </dsp:nvSpPr>
      <dsp:spPr>
        <a:xfrm>
          <a:off x="1993669" y="143488"/>
          <a:ext cx="1006610" cy="150991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79000" r="-79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0460F-CC59-4DC3-990D-155E1EA6708C}">
      <dsp:nvSpPr>
        <dsp:cNvPr id="0" name=""/>
        <dsp:cNvSpPr/>
      </dsp:nvSpPr>
      <dsp:spPr>
        <a:xfrm>
          <a:off x="2185405" y="2161502"/>
          <a:ext cx="4601647" cy="143801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17869" tIns="129540" rIns="129540" bIns="12954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字魂59号-创粗黑" panose="020F0302020204030204"/>
              <a:ea typeface="字魂59号-创粗黑"/>
              <a:cs typeface="Arial"/>
            </a:rPr>
            <a:t>Investigación</a:t>
          </a:r>
          <a:endParaRPr lang="es-MX" sz="4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字魂59号-创粗黑" panose="020F0302020204030204"/>
            <a:ea typeface="字魂59号-创粗黑"/>
            <a:cs typeface="Arial"/>
          </a:endParaRPr>
        </a:p>
      </dsp:txBody>
      <dsp:txXfrm>
        <a:off x="2185405" y="2161502"/>
        <a:ext cx="4601647" cy="1438014"/>
      </dsp:txXfrm>
    </dsp:sp>
    <dsp:sp modelId="{A990EE1B-516D-410A-A230-53A6F261969D}">
      <dsp:nvSpPr>
        <dsp:cNvPr id="0" name=""/>
        <dsp:cNvSpPr/>
      </dsp:nvSpPr>
      <dsp:spPr>
        <a:xfrm>
          <a:off x="1993669" y="1953789"/>
          <a:ext cx="1006610" cy="150991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88000" r="-88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907C6-4FDD-4FE0-A92A-B7E8829B145F}">
      <dsp:nvSpPr>
        <dsp:cNvPr id="0" name=""/>
        <dsp:cNvSpPr/>
      </dsp:nvSpPr>
      <dsp:spPr>
        <a:xfrm>
          <a:off x="2185405" y="3971803"/>
          <a:ext cx="4601647" cy="143801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17869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字魂59号-创粗黑" panose="020F0302020204030204"/>
              <a:ea typeface="字魂59号-创粗黑"/>
              <a:cs typeface="Arial"/>
            </a:rPr>
            <a:t>Promoción al desarrollo</a:t>
          </a:r>
          <a:endParaRPr lang="es-MX" sz="44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字魂59号-创粗黑" panose="020F0302020204030204"/>
            <a:ea typeface="字魂59号-创粗黑"/>
            <a:cs typeface="Arial"/>
          </a:endParaRPr>
        </a:p>
      </dsp:txBody>
      <dsp:txXfrm>
        <a:off x="2185405" y="3971803"/>
        <a:ext cx="4601647" cy="1438014"/>
      </dsp:txXfrm>
    </dsp:sp>
    <dsp:sp modelId="{071B5B91-C52A-47D2-94E1-9997DE282B4F}">
      <dsp:nvSpPr>
        <dsp:cNvPr id="0" name=""/>
        <dsp:cNvSpPr/>
      </dsp:nvSpPr>
      <dsp:spPr>
        <a:xfrm>
          <a:off x="1993669" y="3764090"/>
          <a:ext cx="1006610" cy="150991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41000" r="-141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2A7C7-887C-4B97-A9F1-C407547BBADE}">
      <dsp:nvSpPr>
        <dsp:cNvPr id="0" name=""/>
        <dsp:cNvSpPr/>
      </dsp:nvSpPr>
      <dsp:spPr>
        <a:xfrm>
          <a:off x="1107475" y="2144"/>
          <a:ext cx="3191583" cy="191494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b="1" kern="1200"/>
            <a:t>Desarrollo regional</a:t>
          </a:r>
          <a:endParaRPr lang="es-MX" sz="3800" b="1" kern="1200" dirty="0"/>
        </a:p>
      </dsp:txBody>
      <dsp:txXfrm>
        <a:off x="1107475" y="2144"/>
        <a:ext cx="3191583" cy="1914949"/>
      </dsp:txXfrm>
    </dsp:sp>
    <dsp:sp modelId="{09C46005-581D-4F6D-ACAE-4D63E41F9B95}">
      <dsp:nvSpPr>
        <dsp:cNvPr id="0" name=""/>
        <dsp:cNvSpPr/>
      </dsp:nvSpPr>
      <dsp:spPr>
        <a:xfrm>
          <a:off x="4618216" y="2144"/>
          <a:ext cx="3191583" cy="191494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b="1" kern="1200"/>
            <a:t>Desarrollo sustentable y empresa</a:t>
          </a:r>
          <a:endParaRPr lang="es-MX" sz="3800" b="1" kern="1200" dirty="0"/>
        </a:p>
      </dsp:txBody>
      <dsp:txXfrm>
        <a:off x="4618216" y="2144"/>
        <a:ext cx="3191583" cy="1914949"/>
      </dsp:txXfrm>
    </dsp:sp>
    <dsp:sp modelId="{CEA34EB3-8E01-4326-A8AF-E6BCAC276710}">
      <dsp:nvSpPr>
        <dsp:cNvPr id="0" name=""/>
        <dsp:cNvSpPr/>
      </dsp:nvSpPr>
      <dsp:spPr>
        <a:xfrm>
          <a:off x="1107475" y="2236253"/>
          <a:ext cx="3191583" cy="191494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b="1" kern="1200"/>
            <a:t>Cultura empresarial</a:t>
          </a:r>
          <a:endParaRPr lang="es-MX" sz="3800" b="1" kern="1200" dirty="0"/>
        </a:p>
      </dsp:txBody>
      <dsp:txXfrm>
        <a:off x="1107475" y="2236253"/>
        <a:ext cx="3191583" cy="1914949"/>
      </dsp:txXfrm>
    </dsp:sp>
    <dsp:sp modelId="{D7DE1F6C-D811-4C6A-869C-64B76F9D785B}">
      <dsp:nvSpPr>
        <dsp:cNvPr id="0" name=""/>
        <dsp:cNvSpPr/>
      </dsp:nvSpPr>
      <dsp:spPr>
        <a:xfrm>
          <a:off x="4618216" y="2236253"/>
          <a:ext cx="3191583" cy="191494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b="1" kern="1200"/>
            <a:t>Planeación estratégica</a:t>
          </a:r>
          <a:endParaRPr lang="es-MX" sz="3800" b="1" kern="1200" dirty="0"/>
        </a:p>
      </dsp:txBody>
      <dsp:txXfrm>
        <a:off x="4618216" y="2236253"/>
        <a:ext cx="3191583" cy="1914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78528-A116-47D3-AB19-B5AE342AE436}">
      <dsp:nvSpPr>
        <dsp:cNvPr id="0" name=""/>
        <dsp:cNvSpPr/>
      </dsp:nvSpPr>
      <dsp:spPr>
        <a:xfrm>
          <a:off x="1762" y="1484840"/>
          <a:ext cx="1690832" cy="1021071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Black" panose="020B0A04020102020204" pitchFamily="34" charset="0"/>
            </a:rPr>
            <a:t>Crisis por COVID-19</a:t>
          </a:r>
        </a:p>
      </dsp:txBody>
      <dsp:txXfrm>
        <a:off x="31668" y="1514746"/>
        <a:ext cx="1631020" cy="961259"/>
      </dsp:txXfrm>
    </dsp:sp>
    <dsp:sp modelId="{8604E873-C660-47EA-9117-8B1CD062F650}">
      <dsp:nvSpPr>
        <dsp:cNvPr id="0" name=""/>
        <dsp:cNvSpPr/>
      </dsp:nvSpPr>
      <dsp:spPr>
        <a:xfrm rot="18289469">
          <a:off x="1385818" y="1385232"/>
          <a:ext cx="1430411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1430411" y="2302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00" kern="1200"/>
        </a:p>
      </dsp:txBody>
      <dsp:txXfrm>
        <a:off x="2065263" y="1372499"/>
        <a:ext cx="71520" cy="71520"/>
      </dsp:txXfrm>
    </dsp:sp>
    <dsp:sp modelId="{B0249589-3FCD-4F6C-B775-56FD036F853A}">
      <dsp:nvSpPr>
        <dsp:cNvPr id="0" name=""/>
        <dsp:cNvSpPr/>
      </dsp:nvSpPr>
      <dsp:spPr>
        <a:xfrm>
          <a:off x="2509452" y="310608"/>
          <a:ext cx="2042142" cy="1021071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Black" panose="020B0A04020102020204" pitchFamily="34" charset="0"/>
            </a:rPr>
            <a:t>Empresas</a:t>
          </a:r>
        </a:p>
      </dsp:txBody>
      <dsp:txXfrm>
        <a:off x="2539358" y="340514"/>
        <a:ext cx="1982330" cy="961259"/>
      </dsp:txXfrm>
    </dsp:sp>
    <dsp:sp modelId="{351F76A6-2600-4508-A2D5-E17123E35FA0}">
      <dsp:nvSpPr>
        <dsp:cNvPr id="0" name=""/>
        <dsp:cNvSpPr/>
      </dsp:nvSpPr>
      <dsp:spPr>
        <a:xfrm>
          <a:off x="1692595" y="1972348"/>
          <a:ext cx="816857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816857" y="2302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00" kern="1200"/>
        </a:p>
      </dsp:txBody>
      <dsp:txXfrm>
        <a:off x="2080602" y="1974954"/>
        <a:ext cx="40842" cy="40842"/>
      </dsp:txXfrm>
    </dsp:sp>
    <dsp:sp modelId="{DC368DEA-0C32-49A1-9109-4C1A75EE73CE}">
      <dsp:nvSpPr>
        <dsp:cNvPr id="0" name=""/>
        <dsp:cNvSpPr/>
      </dsp:nvSpPr>
      <dsp:spPr>
        <a:xfrm>
          <a:off x="2509452" y="1484840"/>
          <a:ext cx="2042142" cy="1021071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Black" panose="020B0A04020102020204" pitchFamily="34" charset="0"/>
            </a:rPr>
            <a:t>Sociedad</a:t>
          </a:r>
        </a:p>
      </dsp:txBody>
      <dsp:txXfrm>
        <a:off x="2539358" y="1514746"/>
        <a:ext cx="1982330" cy="961259"/>
      </dsp:txXfrm>
    </dsp:sp>
    <dsp:sp modelId="{8A426EC4-AB4E-48B8-ADC0-524B0C223E18}">
      <dsp:nvSpPr>
        <dsp:cNvPr id="0" name=""/>
        <dsp:cNvSpPr/>
      </dsp:nvSpPr>
      <dsp:spPr>
        <a:xfrm rot="3310531">
          <a:off x="1385818" y="2559464"/>
          <a:ext cx="1430411" cy="46054"/>
        </a:xfrm>
        <a:custGeom>
          <a:avLst/>
          <a:gdLst/>
          <a:ahLst/>
          <a:cxnLst/>
          <a:rect l="0" t="0" r="0" b="0"/>
          <a:pathLst>
            <a:path>
              <a:moveTo>
                <a:pt x="0" y="23027"/>
              </a:moveTo>
              <a:lnTo>
                <a:pt x="1430411" y="2302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00" kern="1200"/>
        </a:p>
      </dsp:txBody>
      <dsp:txXfrm>
        <a:off x="2065263" y="2546731"/>
        <a:ext cx="71520" cy="71520"/>
      </dsp:txXfrm>
    </dsp:sp>
    <dsp:sp modelId="{2D7E9120-8EB2-42B3-9E3D-7103E4BDEF67}">
      <dsp:nvSpPr>
        <dsp:cNvPr id="0" name=""/>
        <dsp:cNvSpPr/>
      </dsp:nvSpPr>
      <dsp:spPr>
        <a:xfrm>
          <a:off x="2509452" y="2659072"/>
          <a:ext cx="2042142" cy="1021071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Black" panose="020B0A04020102020204" pitchFamily="34" charset="0"/>
            </a:rPr>
            <a:t>Gobierno</a:t>
          </a:r>
        </a:p>
      </dsp:txBody>
      <dsp:txXfrm>
        <a:off x="2539358" y="2688978"/>
        <a:ext cx="1982330" cy="961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18:05:47.09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121 1 7806,'-23'14'-198,"1"1"0,0-10 1,3 5-1,1-3 179,4 1 1,11-1-676,3-7 694,10-10 0,12-2 0,0-10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3C3DF-225B-C382-22BC-1DD99EC30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3DC08B6-F956-E441-6891-5A429EBCB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7312C79-E517-FD40-507C-C52AEDC04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5CEBF5-F7DB-8700-403E-FDDF557C3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675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16FD4-D3F2-BDE8-C7B7-12A21B08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96ACA4-09BE-23A7-680D-7F4541C8C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C475721-3E62-CB00-9FB6-7B3E59DA2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196A61-522B-4AAE-F563-E558964F4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060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3BA59-55B2-7F82-1221-B8F1FBD16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CF30ED-60C7-6B65-5B7E-343F8D4D9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E0A376-D84D-F89D-2ECB-E61D056AF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EF3F1-FA11-390A-2DCD-50127B750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210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4500B-F850-F358-FF97-9FCACC1DD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A043A5-D0AC-2E5F-A6C1-9F1274625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6DC980F-DD9D-DE76-6CBF-4A4F50C10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829111-A3D2-960E-828B-5CFBDEAD1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774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7A4BD-B6FD-E6DB-DD47-9185DED0D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037C99-970F-20F6-A91F-CFB8581C1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B7CD8A-F8AC-E567-14B2-9592E743E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1304DD-4A63-1465-37FE-A1415DABC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90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96B70-E76E-033B-B85D-8D71276DA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6A0D9A6-B407-E1B1-8380-E299DDD0C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C6D2D99-40E1-AC2A-BA0F-2C623A79D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5BCE1C-6FBA-AD2B-9295-4792652B1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824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856A6-18CB-6B87-8FE5-22DFCA007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4AA7945-CA16-A208-D2E2-9C426670B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ED0461-D944-A24E-76AF-24B769AE9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05836D-7D39-4F44-6546-3ECF512195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2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65038-E76F-E80F-104C-BF7C933F7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EFA1AE8-F6D9-39F8-0197-42BE0691D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CA7D865-FB18-6341-63F2-160F9A42F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857C99-F0FF-F38B-1C97-B55A043FF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246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7B55C-4FC5-65F2-464C-CEFADFD40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4B40400-5067-E57B-FA6C-F8B5BCCC8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445BA2-8A88-A0A4-1A95-A9E5F846F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5D7FF0-35AB-9EC0-1DC7-0EEFE2BF9D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976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FBD3A-E231-5570-9940-B8251D6D7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EE3F44-A8B0-7FF3-5CB3-B4EC0281FA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B669FAD-8B5A-64D7-8AA3-69110D218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833E6D-513D-549B-0C51-68E57D8674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5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919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66446-9BE4-856F-E736-5FC0087BA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18A3213-F90F-3FC4-1B2A-D6760D903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4C034E0-8C8A-8AAC-9C13-A39C66AC0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C32A69-B897-2DE7-6968-EDE71064C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525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64ACF-9A0C-E4D3-77EE-2BF186DAB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EF5B54-5C11-B523-A6C4-FDBCF55FA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C0616F-2802-2B97-7E65-78E654C42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BF8369-F2F1-18E7-7E87-7B9E8CBBFC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811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E8F64-4E19-DDD6-B42B-8D114556B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3E29529-CC83-1370-7F59-18D88757D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392314D-F27D-F5B6-C15F-2FED2526A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06C60C-9625-70D4-8C19-56A3EBA34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993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F8F2-F37E-E33C-268D-30020CFB9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5D611BD-F5C6-A1AC-8A33-37AF83C61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71B4029-14B1-BC67-064F-09F1FC14A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A7D1D9-E474-381F-BA1C-1B5E93CCD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7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E767C-6C3A-4F9C-7CC0-8841BA0F6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0C4539-237E-1BDA-356A-D41249BE7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D8CAFC-F62D-6425-70CF-B96841D29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5AA958-9FD7-0DC4-0CD9-41BA3507B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4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696EB-E1AB-5F41-7F2D-042DB3BF1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09B7774-1BEC-0B0E-38AA-2DFE0AE18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C0EB36F-C22C-A931-3653-4FDCBF054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30181-CE8A-F31E-0598-BEDD69E791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03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12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91CBF-CA21-2E23-90BB-392BD5630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2BB413-420C-CA0C-5B95-1A90058F3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9FA2D0-83AB-B877-203B-7E4FEF896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FEC8E2-3493-7C9E-8427-555A094DE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85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BE1FC-7548-BD6B-88E6-4FEE7F41F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C5D7080-5EFD-3747-B4C3-D48440D19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3BCCF1F-442F-90A8-8A60-80C4583A8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5FEE03-A770-F4F4-F8C5-3AC51BC550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687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CC891-4BCE-91A2-084A-DF28553F5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08285FC-9DF5-EA98-429E-3E01B48E9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964077-D99D-07C4-CD34-0FED945D5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3FF143-4C54-C984-D510-C322528EA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8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" altLang="en-US" sz="5300">
                <a:latin typeface="Arya"/>
                <a:ea typeface="Arya"/>
              </a:rPr>
              <a:t>Haga clic aquí para editar estilos de encabezado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" altLang="en-US">
                <a:latin typeface="Arya"/>
                <a:ea typeface="Arya"/>
              </a:rPr>
              <a:t>Haga clic aquí para editar estilos de subtítulos maestros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F86BAB08-D03A-4FEF-8092-001CB785BBAB}" type="datetimeFigureOut">
              <a:rPr lang="es" altLang="en-US" sz="1100" smtClean="0">
                <a:latin typeface="Arya"/>
                <a:ea typeface="Arya"/>
              </a:rPr>
              <a:t>13/11/2024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8AB37BB-E8A6-440B-8775-2A002C97BC55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" altLang="en-US">
                <a:latin typeface="Arya"/>
                <a:ea typeface="Arya"/>
              </a:rPr>
              <a:t>Haga clic aquí para editar estilos de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Editar estilo de texto</a:t>
            </a:r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</a:p>
          <a:p>
            <a:pPr lvl="3"/>
            <a:r>
              <a:rPr lang="es" altLang="en-US">
                <a:latin typeface="Arya"/>
                <a:ea typeface="Arya"/>
              </a:rPr>
              <a:t>cuarto nivel</a:t>
            </a:r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F86BAB08-D03A-4FEF-8092-001CB785BBAB}" type="datetimeFigureOut">
              <a:rPr lang="es" altLang="en-US" sz="1100" smtClean="0">
                <a:latin typeface="Arya"/>
                <a:ea typeface="Arya"/>
              </a:rPr>
              <a:t>13/11/2024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8AB37BB-E8A6-440B-8775-2A002C97BC55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vert">
            <a:normAutofit/>
          </a:bodyPr>
          <a:lstStyle/>
          <a:p>
            <a:r>
              <a:rPr lang="es" altLang="en-US" sz="3400">
                <a:latin typeface="Arya"/>
                <a:ea typeface="Arya"/>
              </a:rPr>
              <a:t>Haga clic aquí para editar estilos de encabezado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vert"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Editar estilo de texto maestro</a:t>
            </a:r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</a:p>
          <a:p>
            <a:pPr lvl="3"/>
            <a:r>
              <a:rPr lang="es" altLang="en-US">
                <a:latin typeface="Arya"/>
                <a:ea typeface="Arya"/>
              </a:rPr>
              <a:t>cuarto nivel</a:t>
            </a:r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F86BAB08-D03A-4FEF-8092-001CB785BBAB}" type="datetimeFigureOut">
              <a:rPr lang="es" altLang="en-US" sz="1100" smtClean="0">
                <a:latin typeface="Arya"/>
                <a:ea typeface="Arya"/>
              </a:rPr>
              <a:t>13/11/2024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8AB37BB-E8A6-440B-8775-2A002C97BC55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6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" altLang="en-US">
                <a:latin typeface="Arya"/>
                <a:ea typeface="Arya"/>
              </a:rPr>
              <a:t>Haga clic aquí para editar estilos de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Editar estilo de texto maestro</a:t>
            </a:r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</a:p>
          <a:p>
            <a:pPr lvl="3"/>
            <a:r>
              <a:rPr lang="es" altLang="en-US">
                <a:latin typeface="Arya"/>
                <a:ea typeface="Arya"/>
              </a:rPr>
              <a:t>cuarto nivel</a:t>
            </a:r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F86BAB08-D03A-4FEF-8092-001CB785BBAB}" type="datetimeFigureOut">
              <a:rPr lang="es" altLang="en-US" sz="1100" smtClean="0">
                <a:latin typeface="Arya"/>
                <a:ea typeface="Arya"/>
              </a:rPr>
              <a:t>13/11/2024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8AB37BB-E8A6-440B-8775-2A002C97BC55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s" altLang="en-US">
                <a:latin typeface="Arya"/>
                <a:ea typeface="Arya"/>
              </a:rPr>
              <a:t>Haga clic aquí para editar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" altLang="en-US">
                <a:latin typeface="Arya"/>
                <a:ea typeface="Arya"/>
              </a:rPr>
              <a:t>Editar estilo de texto maestro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F86BAB08-D03A-4FEF-8092-001CB785BBAB}" type="datetimeFigureOut">
              <a:rPr lang="es" altLang="en-US" sz="1100" smtClean="0">
                <a:latin typeface="Arya"/>
                <a:ea typeface="Arya"/>
              </a:rPr>
              <a:t>13/11/2024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8AB37BB-E8A6-440B-8775-2A002C97BC55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" altLang="en-US">
                <a:latin typeface="Arya"/>
                <a:ea typeface="Arya"/>
              </a:rPr>
              <a:t>Haga clic aquí para editar estilos de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Editar estilo de</a:t>
            </a:r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</a:p>
          <a:p>
            <a:pPr lvl="3"/>
            <a:r>
              <a:rPr lang="es" altLang="en-US">
                <a:latin typeface="Arya"/>
                <a:ea typeface="Arya"/>
              </a:rPr>
              <a:t>cuarto nivel</a:t>
            </a:r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Editar estilo de</a:t>
            </a:r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</a:p>
          <a:p>
            <a:pPr lvl="3"/>
            <a:r>
              <a:rPr lang="es" altLang="en-US">
                <a:latin typeface="Arya"/>
                <a:ea typeface="Arya"/>
              </a:rPr>
              <a:t>cuarto nivel</a:t>
            </a:r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F86BAB08-D03A-4FEF-8092-001CB785BBAB}" type="datetimeFigureOut">
              <a:rPr lang="es" altLang="en-US" sz="1100" smtClean="0">
                <a:latin typeface="Arya"/>
                <a:ea typeface="Arya"/>
              </a:rPr>
              <a:t>13/11/2024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8AB37BB-E8A6-440B-8775-2A002C97BC55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s" altLang="en-US">
                <a:latin typeface="Arya"/>
                <a:ea typeface="Arya"/>
              </a:rPr>
              <a:t>Haga clic aquí para editar estilos de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" altLang="en-US">
                <a:latin typeface="Arya"/>
                <a:ea typeface="Arya"/>
              </a:rPr>
              <a:t>Editar estilo de texto maestro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Editar estilo de</a:t>
            </a:r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</a:p>
          <a:p>
            <a:pPr lvl="3"/>
            <a:r>
              <a:rPr lang="es" altLang="en-US">
                <a:latin typeface="Arya"/>
                <a:ea typeface="Arya"/>
              </a:rPr>
              <a:t>cuarto nivel</a:t>
            </a:r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" altLang="en-US">
                <a:latin typeface="Arya"/>
                <a:ea typeface="Arya"/>
              </a:rPr>
              <a:t>Editar estilo de texto maestro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Editar estilo de</a:t>
            </a:r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</a:p>
          <a:p>
            <a:pPr lvl="3"/>
            <a:r>
              <a:rPr lang="es" altLang="en-US">
                <a:latin typeface="Arya"/>
                <a:ea typeface="Arya"/>
              </a:rPr>
              <a:t>cuarto nivel</a:t>
            </a:r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F86BAB08-D03A-4FEF-8092-001CB785BBAB}" type="datetimeFigureOut">
              <a:rPr lang="es" altLang="en-US" sz="1100" smtClean="0">
                <a:latin typeface="Arya"/>
                <a:ea typeface="Arya"/>
              </a:rPr>
              <a:t>13/11/2024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8AB37BB-E8A6-440B-8775-2A002C97BC55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" altLang="en-US">
                <a:latin typeface="Arya"/>
                <a:ea typeface="Arya"/>
              </a:rPr>
              <a:t>Haga clic aquí para editar estilos de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F86BAB08-D03A-4FEF-8092-001CB785BBAB}" type="datetimeFigureOut">
              <a:rPr lang="es" altLang="en-US" sz="1100" smtClean="0">
                <a:latin typeface="Arya"/>
                <a:ea typeface="Arya"/>
              </a:rPr>
              <a:t>13/11/2024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8AB37BB-E8A6-440B-8775-2A002C97BC55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F86BAB08-D03A-4FEF-8092-001CB785BBAB}" type="datetimeFigureOut">
              <a:rPr lang="es" altLang="en-US" sz="1100" smtClean="0">
                <a:latin typeface="Arya"/>
                <a:ea typeface="Arya"/>
              </a:rPr>
              <a:t>13/11/2024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8AB37BB-E8A6-440B-8775-2A002C97BC55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" altLang="en-US" sz="2200">
                <a:latin typeface="Arya"/>
                <a:ea typeface="Arya"/>
              </a:rPr>
              <a:t>Haga clic aquí para editar estilos de encabezado maestro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" altLang="en-US">
                <a:latin typeface="Arya"/>
                <a:ea typeface="Arya"/>
              </a:rPr>
              <a:t>Editar estilo de</a:t>
            </a:r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</a:p>
          <a:p>
            <a:pPr lvl="3"/>
            <a:r>
              <a:rPr lang="es" altLang="en-US">
                <a:latin typeface="Arya"/>
                <a:ea typeface="Arya"/>
              </a:rPr>
              <a:t>cuarto nivel</a:t>
            </a:r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" altLang="en-US">
                <a:latin typeface="Arya"/>
                <a:ea typeface="Arya"/>
              </a:rPr>
              <a:t>Editar estilo de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F86BAB08-D03A-4FEF-8092-001CB785BBAB}" type="datetimeFigureOut">
              <a:rPr lang="es" altLang="en-US" sz="1100" smtClean="0">
                <a:latin typeface="Arya"/>
                <a:ea typeface="Arya"/>
              </a:rPr>
              <a:t>13/11/2024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8AB37BB-E8A6-440B-8775-2A002C97BC55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" altLang="en-US" sz="2200">
                <a:latin typeface="Arya"/>
                <a:ea typeface="Arya"/>
              </a:rPr>
              <a:t>Haga clic aquí para editar estilos de encabezado maestro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" altLang="en-US">
                <a:latin typeface="Arya"/>
                <a:ea typeface="Arya"/>
              </a:rPr>
              <a:t>Editar estilo de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F86BAB08-D03A-4FEF-8092-001CB785BBAB}" type="datetimeFigureOut">
              <a:rPr lang="es" altLang="en-US" sz="1100" smtClean="0">
                <a:latin typeface="Arya"/>
                <a:ea typeface="Arya"/>
              </a:rPr>
              <a:t>13/11/2024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8AB37BB-E8A6-440B-8775-2A002C97BC55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 l="-49754" t="-47381" r="-14999" b="-2329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" altLang="en-US">
                <a:latin typeface="Arya"/>
                <a:ea typeface="Arya"/>
              </a:rPr>
              <a:t>Haga clic aquí para editar estilos de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Editar estilo de texto maestro</a:t>
            </a:r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</a:p>
          <a:p>
            <a:pPr lvl="3"/>
            <a:r>
              <a:rPr lang="es" altLang="en-US">
                <a:latin typeface="Arya"/>
                <a:ea typeface="Arya"/>
              </a:rPr>
              <a:t>cuarto nivel</a:t>
            </a:r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es" altLang="en-US" sz="1100" smtClean="0">
                <a:latin typeface="Arya"/>
                <a:ea typeface="Arya"/>
              </a:rPr>
              <a:t>13/11/2024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es" altLang="en-US" smtClean="0">
                <a:latin typeface="Arya"/>
                <a:ea typeface="Arya"/>
              </a:r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9136/hitos.a30n86.631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cortar.link/2cHFhh" TargetMode="External"/><Relationship Id="rId4" Type="http://schemas.openxmlformats.org/officeDocument/2006/relationships/hyperlink" Target="https://doi.org/10.5281/zenodo.1266957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8">
            <a:extLst>
              <a:ext uri="{FF2B5EF4-FFF2-40B4-BE49-F238E27FC236}">
                <a16:creationId xmlns:a16="http://schemas.microsoft.com/office/drawing/2014/main" id="{4C27435F-3F43-4E52-B002-0601D3D12081}"/>
              </a:ext>
            </a:extLst>
          </p:cNvPr>
          <p:cNvSpPr txBox="1"/>
          <p:nvPr/>
        </p:nvSpPr>
        <p:spPr>
          <a:xfrm>
            <a:off x="2835832" y="2637599"/>
            <a:ext cx="9089571" cy="7665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685800"/>
            <a:r>
              <a:rPr lang="es-ES" altLang="en-US" sz="4400" b="1" spc="3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Arya"/>
                <a:cs typeface="+mn-ea"/>
                <a:sym typeface="字魂105号-简雅黑" panose="00000500000000000000" pitchFamily="2" charset="-122"/>
              </a:rPr>
              <a:t>DEMOGRAFÍA DE LOS NEGOCIOS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1CB3C75-8D60-4140-90E5-A3E9BAAE8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338" y="3501636"/>
            <a:ext cx="7260557" cy="10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 fontScale="62500" lnSpcReduction="20000"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s-ES" altLang="en-US" sz="6300" b="1" spc="300" dirty="0">
                <a:solidFill>
                  <a:srgbClr val="3E3E3E"/>
                </a:solidFill>
                <a:latin typeface="Abadi" panose="020B0604020104020204" pitchFamily="34" charset="0"/>
                <a:ea typeface="Arya"/>
                <a:cs typeface="+mn-ea"/>
                <a:sym typeface="字魂105号-简雅黑" panose="00000500000000000000" pitchFamily="2" charset="-122"/>
              </a:rPr>
              <a:t>MICRO, PEQUEÑOS Y</a:t>
            </a:r>
          </a:p>
          <a:p>
            <a:pPr algn="ctr" defTabSz="685800"/>
            <a:r>
              <a:rPr lang="es-ES" altLang="en-US" sz="6300" b="1" spc="300" dirty="0">
                <a:solidFill>
                  <a:srgbClr val="3E3E3E"/>
                </a:solidFill>
                <a:latin typeface="Abadi" panose="020B0604020104020204" pitchFamily="34" charset="0"/>
                <a:ea typeface="Arya"/>
                <a:cs typeface="+mn-ea"/>
                <a:sym typeface="字魂105号-简雅黑" panose="00000500000000000000" pitchFamily="2" charset="-122"/>
              </a:rPr>
              <a:t>MEDIANOS</a:t>
            </a:r>
            <a:endParaRPr lang="en-US" altLang="zh-CN" sz="6600" b="1" spc="300" dirty="0">
              <a:solidFill>
                <a:srgbClr val="3E3E3E"/>
              </a:solidFill>
              <a:latin typeface="Abadi" panose="020B0604020104020204" pitchFamily="34" charset="0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17" name="文本框 283">
            <a:extLst>
              <a:ext uri="{FF2B5EF4-FFF2-40B4-BE49-F238E27FC236}">
                <a16:creationId xmlns:a16="http://schemas.microsoft.com/office/drawing/2014/main" id="{36250D13-276C-4C9A-822B-DEE85B13F648}"/>
              </a:ext>
            </a:extLst>
          </p:cNvPr>
          <p:cNvSpPr txBox="1"/>
          <p:nvPr/>
        </p:nvSpPr>
        <p:spPr>
          <a:xfrm>
            <a:off x="5924653" y="5206073"/>
            <a:ext cx="6000750" cy="4419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s-ES" altLang="zh-CN" sz="2400" dirty="0">
                <a:solidFill>
                  <a:srgbClr val="3E3E3E"/>
                </a:solidFill>
                <a:latin typeface="Abadi" panose="020B0604020104020204" pitchFamily="34" charset="0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DRA. LILIÁN HERNÁNDEZ NOLASCO</a:t>
            </a:r>
            <a:endParaRPr lang="zh-CN" altLang="en-US" sz="2400" dirty="0">
              <a:solidFill>
                <a:srgbClr val="3E3E3E"/>
              </a:solidFill>
              <a:latin typeface="Abadi" panose="020B0604020104020204" pitchFamily="34" charset="0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1EA73D5-EFE7-50F7-562F-9A255C97FBD8}"/>
              </a:ext>
            </a:extLst>
          </p:cNvPr>
          <p:cNvSpPr/>
          <p:nvPr/>
        </p:nvSpPr>
        <p:spPr>
          <a:xfrm>
            <a:off x="0" y="5763569"/>
            <a:ext cx="3576135" cy="10944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2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D2DD99-1550-BC95-2170-85847EC9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9" y="5920293"/>
            <a:ext cx="3173592" cy="7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10D544B-B654-ACBB-3C17-8485FCB119E2}"/>
              </a:ext>
            </a:extLst>
          </p:cNvPr>
          <p:cNvSpPr/>
          <p:nvPr/>
        </p:nvSpPr>
        <p:spPr>
          <a:xfrm>
            <a:off x="7027136" y="0"/>
            <a:ext cx="5164864" cy="129296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2"/>
              </a:solidFill>
              <a:latin typeface="Abadi" panose="020B0604020104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5FF227A-7B86-DE16-628F-2D2E90F3E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650" y="80508"/>
            <a:ext cx="1189753" cy="109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2871858-35E8-AF8C-FF17-1328D4419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5" t="25006" r="24386" b="48472"/>
          <a:stretch/>
        </p:blipFill>
        <p:spPr bwMode="auto">
          <a:xfrm>
            <a:off x="7166431" y="224813"/>
            <a:ext cx="2743106" cy="80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CE7756-C85E-8BCE-0A61-8F1D57348D13}"/>
                  </a:ext>
                </a:extLst>
              </p14:cNvPr>
              <p14:cNvContentPartPr/>
              <p14:nvPr/>
            </p14:nvContentPartPr>
            <p14:xfrm>
              <a:off x="10788866" y="5427053"/>
              <a:ext cx="43560" cy="2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CE7756-C85E-8BCE-0A61-8F1D57348D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8066" y="5416613"/>
                <a:ext cx="64800" cy="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067E5-BF9D-F244-62F7-EE6CA2627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3A39170-6D6D-01E7-EA46-9E28A48F3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625476"/>
              </p:ext>
            </p:extLst>
          </p:nvPr>
        </p:nvGraphicFramePr>
        <p:xfrm>
          <a:off x="1622906" y="2113935"/>
          <a:ext cx="8917275" cy="415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B41A845-6730-0F11-A14D-143E1203C359}"/>
              </a:ext>
            </a:extLst>
          </p:cNvPr>
          <p:cNvSpPr txBox="1"/>
          <p:nvPr/>
        </p:nvSpPr>
        <p:spPr>
          <a:xfrm>
            <a:off x="3642851" y="945482"/>
            <a:ext cx="4906298" cy="707886"/>
          </a:xfrm>
          <a:prstGeom prst="rect">
            <a:avLst/>
          </a:prstGeom>
          <a:solidFill>
            <a:srgbClr val="FCF4D6"/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latin typeface="Abadi" panose="020B0604020104020204" pitchFamily="34" charset="0"/>
              </a:rPr>
              <a:t>Académico</a:t>
            </a:r>
            <a:endParaRPr lang="es-MX" sz="4000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8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7C01D-B3CA-2DF4-C081-B121531A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2606444-444F-E464-583C-7950F961F751}"/>
              </a:ext>
            </a:extLst>
          </p:cNvPr>
          <p:cNvSpPr txBox="1"/>
          <p:nvPr/>
        </p:nvSpPr>
        <p:spPr>
          <a:xfrm>
            <a:off x="712839" y="271171"/>
            <a:ext cx="10766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8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s-MX" sz="2400" dirty="0">
                <a:latin typeface="Abadi" panose="020B0604020104020204" pitchFamily="34" charset="0"/>
              </a:rPr>
              <a:t>Gráfico 1. Proporción de establecimientos que nacieron, sobrevivieron y murieron por actividad económica considerando los años 2018 y 2023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3E3AE7A-7D17-B990-706B-DF6F0E8CC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7452"/>
              </p:ext>
            </p:extLst>
          </p:nvPr>
        </p:nvGraphicFramePr>
        <p:xfrm>
          <a:off x="0" y="1541206"/>
          <a:ext cx="1219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C9E250C-4F96-9D0B-F95B-9ABFCEB003CF}"/>
              </a:ext>
            </a:extLst>
          </p:cNvPr>
          <p:cNvSpPr txBox="1"/>
          <p:nvPr/>
        </p:nvSpPr>
        <p:spPr>
          <a:xfrm>
            <a:off x="2939845" y="6443778"/>
            <a:ext cx="7374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Fuente: INEGI. Estudio sobre la Demografía de los Negocios (EDN) 2023.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49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ED31466-9003-8697-8220-D5FC569CCC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32990"/>
              </p:ext>
            </p:extLst>
          </p:nvPr>
        </p:nvGraphicFramePr>
        <p:xfrm>
          <a:off x="86389" y="1284905"/>
          <a:ext cx="12006941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06A0930B-BCDD-3D20-A061-E22E12A902EB}"/>
              </a:ext>
            </a:extLst>
          </p:cNvPr>
          <p:cNvSpPr txBox="1"/>
          <p:nvPr/>
        </p:nvSpPr>
        <p:spPr>
          <a:xfrm>
            <a:off x="811162" y="31102"/>
            <a:ext cx="10766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8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s-MX" sz="2400" dirty="0">
                <a:latin typeface="Abadi" panose="020B0604020104020204" pitchFamily="34" charset="0"/>
              </a:rPr>
              <a:t>Gráfico 2. </a:t>
            </a:r>
            <a:r>
              <a:rPr lang="es-ES" sz="2400" dirty="0">
                <a:latin typeface="Abadi" panose="020B0604020104020204" pitchFamily="34" charset="0"/>
              </a:rPr>
              <a:t>Proporción de establecimientos sobrevivientes según acciones implementadas a partir del COVID-19, por tamaño y sector de actividad económica de los establecimientos</a:t>
            </a:r>
            <a:endParaRPr lang="es-MX" sz="2400" dirty="0">
              <a:latin typeface="Abadi" panose="020B06040201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902CFD-32A1-A871-44BE-93C24637101E}"/>
              </a:ext>
            </a:extLst>
          </p:cNvPr>
          <p:cNvSpPr txBox="1"/>
          <p:nvPr/>
        </p:nvSpPr>
        <p:spPr>
          <a:xfrm>
            <a:off x="2939845" y="6443778"/>
            <a:ext cx="7374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Fuente: INEGI. Estudio sobre la Demografía de los Negocios (EDN) 2023.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35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B7D05-4B03-4E82-22B3-3CDCDAAE5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472CD6-4435-C9B8-C9B0-0CF6C07E11D9}"/>
              </a:ext>
            </a:extLst>
          </p:cNvPr>
          <p:cNvSpPr txBox="1"/>
          <p:nvPr/>
        </p:nvSpPr>
        <p:spPr>
          <a:xfrm>
            <a:off x="3642850" y="466409"/>
            <a:ext cx="4906298" cy="707886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117869" tIns="129540" rIns="129540" bIns="129540" numCol="1" spcCol="1270" anchor="ctr" anchorCtr="0">
            <a:noAutofit/>
          </a:bodyPr>
          <a:lstStyle>
            <a:lvl1pPr lvl="0" indent="0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4400" b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字魂59号-创粗黑" panose="020F0302020204030204"/>
                <a:ea typeface="字魂59号-创粗黑"/>
                <a:cs typeface="Arial"/>
              </a:defRPr>
            </a:lvl1pPr>
          </a:lstStyle>
          <a:p>
            <a:r>
              <a:rPr lang="es-ES" dirty="0"/>
              <a:t>Investigación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478B-83EF-B2C7-FA88-8FC360C74DA8}"/>
              </a:ext>
            </a:extLst>
          </p:cNvPr>
          <p:cNvSpPr txBox="1"/>
          <p:nvPr/>
        </p:nvSpPr>
        <p:spPr>
          <a:xfrm>
            <a:off x="658086" y="1396033"/>
            <a:ext cx="108758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rgbClr val="115E94"/>
                </a:solidFill>
                <a:latin typeface="Aptos" panose="020B0004020202020204" pitchFamily="34" charset="0"/>
                <a:cs typeface="+mn-ea"/>
              </a:rPr>
              <a:t>Preguntas de investigación a partir de la información estadística:</a:t>
            </a:r>
          </a:p>
          <a:p>
            <a:pPr algn="just"/>
            <a:endParaRPr lang="es-ES" sz="2800" b="1" dirty="0">
              <a:solidFill>
                <a:srgbClr val="115E94"/>
              </a:solidFill>
              <a:latin typeface="Aptos" panose="020B0004020202020204" pitchFamily="34" charset="0"/>
              <a:cs typeface="+mn-ea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rgbClr val="115E94"/>
                </a:solidFill>
                <a:latin typeface="Aptos" panose="020B0004020202020204" pitchFamily="34" charset="0"/>
                <a:cs typeface="+mn-ea"/>
              </a:rPr>
              <a:t>¿Qué habilidades requieren los administradores de las microempresas de Ciudad Ixtepec para lograr la permanencia de sus negocios?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>
              <a:solidFill>
                <a:srgbClr val="115E94"/>
              </a:solidFill>
              <a:latin typeface="Aptos" panose="020B0004020202020204" pitchFamily="34" charset="0"/>
              <a:cs typeface="+mn-ea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rgbClr val="115E94"/>
                </a:solidFill>
                <a:latin typeface="Aptos" panose="020B0004020202020204" pitchFamily="34" charset="0"/>
                <a:cs typeface="+mn-ea"/>
              </a:rPr>
              <a:t>¿De qué manera gestionan sus financiamientos los micronegocios en Tehuantepec?</a:t>
            </a:r>
          </a:p>
          <a:p>
            <a:pPr marL="514350" indent="-514350" algn="just">
              <a:buFont typeface="+mj-lt"/>
              <a:buAutoNum type="arabicPeriod"/>
            </a:pPr>
            <a:endParaRPr lang="es-ES" sz="2800" dirty="0">
              <a:solidFill>
                <a:srgbClr val="115E94"/>
              </a:solidFill>
              <a:latin typeface="Aptos" panose="020B0004020202020204" pitchFamily="34" charset="0"/>
              <a:cs typeface="+mn-ea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rgbClr val="115E94"/>
                </a:solidFill>
                <a:latin typeface="Aptos" panose="020B0004020202020204" pitchFamily="34" charset="0"/>
                <a:cs typeface="+mn-ea"/>
              </a:rPr>
              <a:t>¿Qué capacitaciones requieren los microempresarios de la región del Istmo de Tehuantepec para alcanzar la supervivencia?</a:t>
            </a:r>
          </a:p>
        </p:txBody>
      </p:sp>
    </p:spTree>
    <p:extLst>
      <p:ext uri="{BB962C8B-B14F-4D97-AF65-F5344CB8AC3E}">
        <p14:creationId xmlns:p14="http://schemas.microsoft.com/office/powerpoint/2010/main" val="33482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0CEE8-9C13-AF59-3CDF-CC251F650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B5A5F9B-5B87-B84E-56D2-6D6B2404645A}"/>
              </a:ext>
            </a:extLst>
          </p:cNvPr>
          <p:cNvSpPr txBox="1"/>
          <p:nvPr/>
        </p:nvSpPr>
        <p:spPr>
          <a:xfrm>
            <a:off x="226143" y="0"/>
            <a:ext cx="11965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44546A"/>
                </a:solidFill>
                <a:latin typeface="Abadi" panose="020B0604020104020204" pitchFamily="34" charset="0"/>
              </a:rPr>
              <a:t>Mapa1. Esperanza de vida de los establecimientos al nacer por entidad federativa, 2019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Gráfico 8">
                <a:extLst>
                  <a:ext uri="{FF2B5EF4-FFF2-40B4-BE49-F238E27FC236}">
                    <a16:creationId xmlns:a16="http://schemas.microsoft.com/office/drawing/2014/main" id="{6E44028C-B21B-B890-D4A1-25D0CB6BE2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84737700"/>
                  </p:ext>
                </p:extLst>
              </p:nvPr>
            </p:nvGraphicFramePr>
            <p:xfrm>
              <a:off x="0" y="461666"/>
              <a:ext cx="12192000" cy="639633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Gráfico 8">
                <a:extLst>
                  <a:ext uri="{FF2B5EF4-FFF2-40B4-BE49-F238E27FC236}">
                    <a16:creationId xmlns:a16="http://schemas.microsoft.com/office/drawing/2014/main" id="{6E44028C-B21B-B890-D4A1-25D0CB6BE2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461666"/>
                <a:ext cx="12192000" cy="6396334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D57C8366-6B34-5EC4-2708-29B09AF0DE08}"/>
              </a:ext>
            </a:extLst>
          </p:cNvPr>
          <p:cNvSpPr txBox="1"/>
          <p:nvPr/>
        </p:nvSpPr>
        <p:spPr>
          <a:xfrm>
            <a:off x="3923071" y="6488668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Fuente: INEGI. Demografía de los Negocios 1989-2019.  </a:t>
            </a:r>
            <a:r>
              <a:rPr lang="es-ES" dirty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27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5A60B-2873-16C8-311B-EA5C8BE12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474B133-35B5-68B1-4FF5-B57CF3AA6A3E}"/>
              </a:ext>
            </a:extLst>
          </p:cNvPr>
          <p:cNvSpPr txBox="1"/>
          <p:nvPr/>
        </p:nvSpPr>
        <p:spPr>
          <a:xfrm>
            <a:off x="782484" y="1558561"/>
            <a:ext cx="10627032" cy="5028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Villalobos, A., Hernández, L., &amp; Cruz, F. de J. (2024). </a:t>
            </a:r>
            <a:r>
              <a:rPr lang="es-MX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Identificación de Acciones de Responsabilidad Social Empresarial de Microempresas en Ciudad Ixtepec, Oaxaca</a:t>
            </a:r>
            <a:r>
              <a:rPr lang="es-MX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MX" sz="2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Hitos de Ciencias Económico-Administrativas</a:t>
            </a:r>
            <a:r>
              <a:rPr lang="es-MX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s-MX" sz="2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</a:t>
            </a:r>
            <a:r>
              <a:rPr lang="es-MX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(86), 17-29. </a:t>
            </a:r>
            <a:r>
              <a:rPr lang="es-MX" sz="2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https://doi.org/10.19136/hitos.a30n86.6314</a:t>
            </a:r>
            <a:endParaRPr lang="es-MX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Rojas, M. &amp; Hernández, L. (2024). </a:t>
            </a:r>
            <a:r>
              <a:rPr lang="es-MX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Resiliencia y adaptación en las microempresas de servicios de El Espinal, Oaxaca durante la pandemia de COVID-19.</a:t>
            </a:r>
            <a:r>
              <a:rPr lang="es-MX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Ciencias Sociales. Revista Multidisciplinaria</a:t>
            </a:r>
            <a:r>
              <a:rPr lang="es-MX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2024). 5(2), 1-26. </a:t>
            </a:r>
            <a:r>
              <a:rPr lang="es-MX" sz="22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https://doi.org/10.5281/zenodo.12669578</a:t>
            </a:r>
            <a:endParaRPr lang="es-MX" sz="2200" u="sng" kern="100" dirty="0">
              <a:solidFill>
                <a:srgbClr val="467886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Hernández, L., y Ramírez, M. (2022). </a:t>
            </a:r>
            <a:r>
              <a:rPr lang="es-MX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Análisis de las afectaciones generadas por el COVID-19. En los distintos sectores empresariales de México</a:t>
            </a:r>
            <a:r>
              <a:rPr lang="es-MX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En M. T. Espinosa (Coord.), La Gran Reconstrucción de Empresa y Sociedad (pp. 31-49) U.T.M. </a:t>
            </a:r>
            <a:r>
              <a:rPr lang="es-MX" sz="2200" u="sng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5"/>
              </a:rPr>
              <a:t>https://acortar.link/2cHFhh</a:t>
            </a:r>
            <a:endParaRPr lang="es-MX" sz="2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6FF189-389B-3EE8-8E7B-C096A7D1883A}"/>
              </a:ext>
            </a:extLst>
          </p:cNvPr>
          <p:cNvSpPr txBox="1"/>
          <p:nvPr/>
        </p:nvSpPr>
        <p:spPr>
          <a:xfrm>
            <a:off x="1091382" y="270562"/>
            <a:ext cx="10318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badi" panose="020B0604020104020204" pitchFamily="34" charset="0"/>
              </a:rPr>
              <a:t>Algunas publicaciones que parten de un sustento demográfico empresarial:</a:t>
            </a:r>
            <a:endParaRPr lang="es-MX" sz="2800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A9ABB-528D-01BD-9EE4-9A2B5B0AE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413FCA-9561-4E29-C64D-6114108B92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51" r="2736" b="4304"/>
          <a:stretch/>
        </p:blipFill>
        <p:spPr>
          <a:xfrm>
            <a:off x="5854392" y="468001"/>
            <a:ext cx="5932447" cy="592199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A2DF2E7-1229-9FF3-F542-2C3F42C10D94}"/>
              </a:ext>
            </a:extLst>
          </p:cNvPr>
          <p:cNvSpPr txBox="1"/>
          <p:nvPr/>
        </p:nvSpPr>
        <p:spPr>
          <a:xfrm>
            <a:off x="1038499" y="2274838"/>
            <a:ext cx="4167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atin typeface="Aptos" panose="020B0004020202020204" pitchFamily="34" charset="0"/>
              </a:rPr>
              <a:t>Se incluye en el marco referencial</a:t>
            </a:r>
            <a:endParaRPr lang="es-MX" sz="48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0B866-A2DE-C137-1370-8BCFCE82F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9D4DB2D-FA20-2EBF-4A48-1E208525A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887" y="208724"/>
            <a:ext cx="6625358" cy="644055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7F27C54-9A80-7CC9-FD68-2524FBBE7468}"/>
              </a:ext>
            </a:extLst>
          </p:cNvPr>
          <p:cNvSpPr txBox="1"/>
          <p:nvPr/>
        </p:nvSpPr>
        <p:spPr>
          <a:xfrm>
            <a:off x="812162" y="2644169"/>
            <a:ext cx="4167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atin typeface="Aptos" panose="020B0004020202020204" pitchFamily="34" charset="0"/>
              </a:rPr>
              <a:t>Tema de supervivencia</a:t>
            </a:r>
            <a:endParaRPr lang="es-MX" sz="48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A87A5-6F13-75FD-A6A5-34859BFD9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199336D-34E7-725C-9E9C-CF476C2A31B6}"/>
              </a:ext>
            </a:extLst>
          </p:cNvPr>
          <p:cNvSpPr/>
          <p:nvPr/>
        </p:nvSpPr>
        <p:spPr>
          <a:xfrm>
            <a:off x="178421" y="267629"/>
            <a:ext cx="11831442" cy="6469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E8B584-E958-1DEE-2925-F41A945E3A3F}"/>
              </a:ext>
            </a:extLst>
          </p:cNvPr>
          <p:cNvSpPr txBox="1"/>
          <p:nvPr/>
        </p:nvSpPr>
        <p:spPr>
          <a:xfrm>
            <a:off x="6223179" y="418888"/>
            <a:ext cx="5593264" cy="6032421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CR355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 es parte del Sistema de información Económica a cargo del BANXICO. En él obtiene información relevante respecto al comportamiento del sector manufacturero como el principal referente para monitorear el funcionamiento de la economía.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ECOVID-IE2021 </a:t>
            </a:r>
          </a:p>
          <a:p>
            <a:pPr algn="just"/>
            <a:r>
              <a:rPr lang="es-MX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iene como finalidad obtener información sobre las afectaciones de la contingencia originada por el virus COVID-19 en las empresas de México.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EDN-2020 </a:t>
            </a:r>
          </a:p>
          <a:p>
            <a:pPr marR="17730" algn="just"/>
            <a:r>
              <a:rPr lang="es-E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objetivo es presentar datos sobre cómo los negocios nacen, sobreviven o mueren y a partir de ello apoyar con indicadores demográficos.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01516A1-7FD5-252C-8E1A-15DD828CB414}"/>
              </a:ext>
            </a:extLst>
          </p:cNvPr>
          <p:cNvSpPr txBox="1">
            <a:spLocks/>
          </p:cNvSpPr>
          <p:nvPr/>
        </p:nvSpPr>
        <p:spPr>
          <a:xfrm>
            <a:off x="375557" y="508382"/>
            <a:ext cx="5345224" cy="598756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0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Análisis de las afectaciones generadas por el COVID-19 en los distintos sectores empresariales de México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MX" sz="2000" b="1" dirty="0"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000" dirty="0">
                <a:latin typeface="Abadi" panose="020B0604020104020204" pitchFamily="34" charset="0"/>
              </a:rPr>
              <a:t>Objetivo: </a:t>
            </a:r>
            <a:r>
              <a:rPr lang="es-ES" sz="2000" dirty="0">
                <a:latin typeface="Abadi" panose="020B0604020104020204" pitchFamily="34" charset="0"/>
              </a:rPr>
              <a:t>analizar las afectaciones generadas por el COVID-19 en los distintos sectores empresariales de México, además, considera las modificaciones que han realizado en la producción y comercialización para adaptarse a lo que se prevé sea una nueva normalidad</a:t>
            </a:r>
            <a:endParaRPr lang="es-MX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7EBE8-C4A4-3126-3019-AB56EBC76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8466002-6B5B-1CD5-F25E-8F0A8E21AD3B}"/>
              </a:ext>
            </a:extLst>
          </p:cNvPr>
          <p:cNvSpPr/>
          <p:nvPr/>
        </p:nvSpPr>
        <p:spPr>
          <a:xfrm>
            <a:off x="737117" y="503854"/>
            <a:ext cx="10823511" cy="62328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DFD5A2-80D2-CCAE-2FCD-49845B9F91D0}"/>
              </a:ext>
            </a:extLst>
          </p:cNvPr>
          <p:cNvSpPr/>
          <p:nvPr/>
        </p:nvSpPr>
        <p:spPr>
          <a:xfrm>
            <a:off x="898307" y="1794041"/>
            <a:ext cx="4991449" cy="4362276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F75A277-666D-6254-1D04-05EB5530A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259003"/>
              </p:ext>
            </p:extLst>
          </p:nvPr>
        </p:nvGraphicFramePr>
        <p:xfrm>
          <a:off x="1058630" y="1979803"/>
          <a:ext cx="4553358" cy="399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71DE456-E91A-5E64-9ECC-7795B8EB36C3}"/>
              </a:ext>
            </a:extLst>
          </p:cNvPr>
          <p:cNvSpPr txBox="1"/>
          <p:nvPr/>
        </p:nvSpPr>
        <p:spPr>
          <a:xfrm>
            <a:off x="4238008" y="605750"/>
            <a:ext cx="499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2020 = Total incertidumbre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5D351E8-E89A-0E96-F3BE-1DFC4F111415}"/>
              </a:ext>
            </a:extLst>
          </p:cNvPr>
          <p:cNvSpPr/>
          <p:nvPr/>
        </p:nvSpPr>
        <p:spPr>
          <a:xfrm>
            <a:off x="7009279" y="1794041"/>
            <a:ext cx="4440356" cy="4362276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5CEBD-BCFF-58F1-513A-94C49EA1C054}"/>
              </a:ext>
            </a:extLst>
          </p:cNvPr>
          <p:cNvSpPr txBox="1"/>
          <p:nvPr/>
        </p:nvSpPr>
        <p:spPr>
          <a:xfrm>
            <a:off x="7200279" y="2596495"/>
            <a:ext cx="464750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Las condiciones del mercado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Decisiones del gobierno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La respuesta de la sociedad</a:t>
            </a:r>
          </a:p>
          <a:p>
            <a:endParaRPr lang="es-MX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Flecha: curvada hacia arriba 9">
            <a:extLst>
              <a:ext uri="{FF2B5EF4-FFF2-40B4-BE49-F238E27FC236}">
                <a16:creationId xmlns:a16="http://schemas.microsoft.com/office/drawing/2014/main" id="{CB50BACF-9D7D-9BE2-85B3-DDF88359BE9C}"/>
              </a:ext>
            </a:extLst>
          </p:cNvPr>
          <p:cNvSpPr/>
          <p:nvPr/>
        </p:nvSpPr>
        <p:spPr>
          <a:xfrm rot="10800000">
            <a:off x="4653996" y="1022258"/>
            <a:ext cx="4440355" cy="1406674"/>
          </a:xfrm>
          <a:prstGeom prst="curvedUpArrow">
            <a:avLst>
              <a:gd name="adj1" fmla="val 25000"/>
              <a:gd name="adj2" fmla="val 32567"/>
              <a:gd name="adj3" fmla="val 2678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">
            <a:extLst>
              <a:ext uri="{FF2B5EF4-FFF2-40B4-BE49-F238E27FC236}">
                <a16:creationId xmlns:a16="http://schemas.microsoft.com/office/drawing/2014/main" id="{D521D9A8-7FD7-43ED-AEF8-CE9722F5C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574" y="854274"/>
            <a:ext cx="4546174" cy="7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6" tIns="45703" rIns="91406" bIns="45703"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" altLang="zh-CN" sz="4800" b="1" spc="600" dirty="0">
                <a:solidFill>
                  <a:srgbClr val="3E3E3E"/>
                </a:solidFill>
                <a:latin typeface="Abadi" panose="020B0604020104020204" pitchFamily="34" charset="0"/>
                <a:ea typeface="Arya"/>
                <a:cs typeface="+mn-ea"/>
                <a:sym typeface="字魂105号-简雅黑" panose="00000500000000000000" pitchFamily="2" charset="-122"/>
              </a:rPr>
              <a:t>CONTENIDO</a:t>
            </a:r>
            <a:endParaRPr lang="zh-CN" altLang="en-US" sz="4800" b="1" spc="600" dirty="0">
              <a:solidFill>
                <a:srgbClr val="3E3E3E"/>
              </a:solidFill>
              <a:latin typeface="Abadi" panose="020B0604020104020204" pitchFamily="34" charset="0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397FCA5-6CD1-43DD-B6BA-B65AF58A98F5}"/>
              </a:ext>
            </a:extLst>
          </p:cNvPr>
          <p:cNvGrpSpPr/>
          <p:nvPr/>
        </p:nvGrpSpPr>
        <p:grpSpPr>
          <a:xfrm>
            <a:off x="1703739" y="2285230"/>
            <a:ext cx="10074604" cy="3417480"/>
            <a:chOff x="2565323" y="3467685"/>
            <a:chExt cx="6812235" cy="1412499"/>
          </a:xfrm>
          <a:solidFill>
            <a:srgbClr val="115E94"/>
          </a:solidFill>
        </p:grpSpPr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AB8BE563-89FF-485C-A82C-B5D4257007AC}"/>
                </a:ext>
              </a:extLst>
            </p:cNvPr>
            <p:cNvSpPr/>
            <p:nvPr/>
          </p:nvSpPr>
          <p:spPr bwMode="auto">
            <a:xfrm>
              <a:off x="3229905" y="3481269"/>
              <a:ext cx="2425837" cy="530359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3E3E3E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800" b="1">
                <a:solidFill>
                  <a:schemeClr val="bg1"/>
                </a:solidFill>
                <a:latin typeface="Abadi" panose="020B0604020104020204" pitchFamily="34" charset="0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endParaRP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ED826214-E7BE-48FD-8E91-F0EC5F932860}"/>
                </a:ext>
              </a:extLst>
            </p:cNvPr>
            <p:cNvSpPr/>
            <p:nvPr/>
          </p:nvSpPr>
          <p:spPr bwMode="auto">
            <a:xfrm>
              <a:off x="3229903" y="4328884"/>
              <a:ext cx="2425837" cy="530359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800" b="1">
                <a:solidFill>
                  <a:schemeClr val="bg1"/>
                </a:solidFill>
                <a:latin typeface="Abadi" panose="020B0604020104020204" pitchFamily="34" charset="0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236F2B29-CA99-4C19-8C39-B425087DA8E9}"/>
                </a:ext>
              </a:extLst>
            </p:cNvPr>
            <p:cNvSpPr/>
            <p:nvPr/>
          </p:nvSpPr>
          <p:spPr bwMode="auto">
            <a:xfrm>
              <a:off x="6951721" y="3473358"/>
              <a:ext cx="2425837" cy="530359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800" b="1">
                <a:solidFill>
                  <a:schemeClr val="bg1"/>
                </a:solidFill>
                <a:latin typeface="Abadi" panose="020B0604020104020204" pitchFamily="34" charset="0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9C937BB8-393A-43AC-8CD5-BF9EE8650299}"/>
                </a:ext>
              </a:extLst>
            </p:cNvPr>
            <p:cNvSpPr/>
            <p:nvPr/>
          </p:nvSpPr>
          <p:spPr bwMode="auto">
            <a:xfrm>
              <a:off x="6951721" y="4314108"/>
              <a:ext cx="2425837" cy="530359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3E3E3E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800" b="1">
                <a:solidFill>
                  <a:schemeClr val="bg1"/>
                </a:solidFill>
                <a:latin typeface="Abadi" panose="020B0604020104020204" pitchFamily="34" charset="0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endParaRPr>
            </a:p>
          </p:txBody>
        </p:sp>
        <p:sp>
          <p:nvSpPr>
            <p:cNvPr id="40" name="TextBox 105">
              <a:extLst>
                <a:ext uri="{FF2B5EF4-FFF2-40B4-BE49-F238E27FC236}">
                  <a16:creationId xmlns:a16="http://schemas.microsoft.com/office/drawing/2014/main" id="{5FBD0E58-976E-4FE3-9479-602E1DE76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7433" y="3554793"/>
              <a:ext cx="2142464" cy="417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62" tIns="34281" rIns="68562" bIns="34281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s" altLang="zh-CN" sz="2800" b="1" spc="300" dirty="0">
                  <a:solidFill>
                    <a:schemeClr val="bg1"/>
                  </a:solidFill>
                  <a:latin typeface="Abadi" panose="020B0604020104020204" pitchFamily="34" charset="0"/>
                  <a:ea typeface="字魂105号-简雅黑" panose="00000500000000000000" pitchFamily="2" charset="-122"/>
                  <a:cs typeface="+mn-ea"/>
                  <a:sym typeface="字魂105号-简雅黑" panose="00000500000000000000" pitchFamily="2" charset="-122"/>
                </a:rPr>
                <a:t>Comentarios generales</a:t>
              </a:r>
              <a:endParaRPr lang="en-US" altLang="zh-CN" sz="2800" b="1" spc="300" dirty="0">
                <a:solidFill>
                  <a:schemeClr val="bg1"/>
                </a:solidFill>
                <a:latin typeface="Abadi" panose="020B0604020104020204" pitchFamily="34" charset="0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77276512-DE34-49A7-BF21-AA481A8EA395}"/>
                </a:ext>
              </a:extLst>
            </p:cNvPr>
            <p:cNvGrpSpPr/>
            <p:nvPr/>
          </p:nvGrpSpPr>
          <p:grpSpPr>
            <a:xfrm>
              <a:off x="2565323" y="3474614"/>
              <a:ext cx="544548" cy="557958"/>
              <a:chOff x="-1210229" y="5060624"/>
              <a:chExt cx="544548" cy="557958"/>
            </a:xfrm>
            <a:grpFill/>
          </p:grpSpPr>
          <p:sp>
            <p:nvSpPr>
              <p:cNvPr id="54" name="Rectangle 12">
                <a:extLst>
                  <a:ext uri="{FF2B5EF4-FFF2-40B4-BE49-F238E27FC236}">
                    <a16:creationId xmlns:a16="http://schemas.microsoft.com/office/drawing/2014/main" id="{3F689655-403B-44BA-83AF-4D1D9EA9A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10229" y="5060624"/>
                <a:ext cx="544548" cy="557958"/>
              </a:xfrm>
              <a:prstGeom prst="rect">
                <a:avLst/>
              </a:prstGeom>
              <a:solidFill>
                <a:srgbClr val="3E3E3E"/>
              </a:solidFill>
              <a:ln>
                <a:noFill/>
              </a:ln>
            </p:spPr>
            <p:txBody>
              <a:bodyPr lIns="68562" tIns="34281" rIns="68562" bIns="3428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 b="1">
                  <a:solidFill>
                    <a:schemeClr val="bg1"/>
                  </a:solidFill>
                  <a:latin typeface="Abadi" panose="020B0604020104020204" pitchFamily="34" charset="0"/>
                  <a:ea typeface="字魂105号-简雅黑" panose="00000500000000000000" pitchFamily="2" charset="-122"/>
                  <a:cs typeface="+mn-ea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55" name="TextBox 106">
                <a:extLst>
                  <a:ext uri="{FF2B5EF4-FFF2-40B4-BE49-F238E27FC236}">
                    <a16:creationId xmlns:a16="http://schemas.microsoft.com/office/drawing/2014/main" id="{059EDC29-43CB-4218-B91A-DA29F8B144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13305" y="5114987"/>
                <a:ext cx="377825" cy="443259"/>
              </a:xfrm>
              <a:prstGeom prst="rect">
                <a:avLst/>
              </a:prstGeom>
              <a:solidFill>
                <a:srgbClr val="3E3E3E"/>
              </a:solidFill>
              <a:ln w="9525">
                <a:noFill/>
                <a:miter lim="800000"/>
              </a:ln>
            </p:spPr>
            <p:txBody>
              <a:bodyPr wrap="square" lIns="68562" tIns="34281" rIns="68562" bIns="34281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s" altLang="zh-CN" sz="2800" b="1">
                    <a:solidFill>
                      <a:schemeClr val="bg1"/>
                    </a:solidFill>
                    <a:latin typeface="Abadi" panose="020B0604020104020204" pitchFamily="34" charset="0"/>
                    <a:ea typeface="Arya"/>
                    <a:cs typeface="+mn-ea"/>
                    <a:sym typeface="字魂105号-简雅黑" panose="00000500000000000000" pitchFamily="2" charset="-122"/>
                  </a:rPr>
                  <a:t>1</a:t>
                </a:r>
                <a:endParaRPr lang="zh-CN" altLang="en-US" sz="2800" b="1">
                  <a:solidFill>
                    <a:schemeClr val="bg1"/>
                  </a:solidFill>
                  <a:latin typeface="Abadi" panose="020B0604020104020204" pitchFamily="34" charset="0"/>
                  <a:ea typeface="字魂105号-简雅黑" panose="00000500000000000000" pitchFamily="2" charset="-122"/>
                  <a:cs typeface="+mn-ea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42" name="TextBox 108">
              <a:extLst>
                <a:ext uri="{FF2B5EF4-FFF2-40B4-BE49-F238E27FC236}">
                  <a16:creationId xmlns:a16="http://schemas.microsoft.com/office/drawing/2014/main" id="{0D26D097-07C9-4E96-8469-710BC6029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7428" y="4402573"/>
              <a:ext cx="2390632" cy="186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62" tIns="34281" rIns="68562" bIns="34281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s" altLang="en-US" sz="2800" b="1" spc="300" dirty="0">
                  <a:solidFill>
                    <a:schemeClr val="bg1"/>
                  </a:solidFill>
                  <a:latin typeface="Abadi" panose="020B0604020104020204" pitchFamily="34" charset="0"/>
                  <a:ea typeface="Arya"/>
                  <a:cs typeface="+mn-ea"/>
                  <a:sym typeface="字魂105号-简雅黑" panose="00000500000000000000" pitchFamily="2" charset="-122"/>
                </a:rPr>
                <a:t>Utilidad</a:t>
              </a:r>
              <a:endParaRPr lang="en-US" altLang="zh-CN" sz="2800" b="1" spc="300" dirty="0">
                <a:solidFill>
                  <a:schemeClr val="bg1"/>
                </a:solidFill>
                <a:latin typeface="Abadi" panose="020B0604020104020204" pitchFamily="34" charset="0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822DB551-0AA8-4F0E-91FA-DDA47DC82AFF}"/>
                </a:ext>
              </a:extLst>
            </p:cNvPr>
            <p:cNvGrpSpPr/>
            <p:nvPr/>
          </p:nvGrpSpPr>
          <p:grpSpPr>
            <a:xfrm>
              <a:off x="2565323" y="4322226"/>
              <a:ext cx="544548" cy="557958"/>
              <a:chOff x="-1210229" y="6073336"/>
              <a:chExt cx="544548" cy="557958"/>
            </a:xfrm>
            <a:grpFill/>
          </p:grpSpPr>
          <p:sp>
            <p:nvSpPr>
              <p:cNvPr id="52" name="Rectangle 12">
                <a:extLst>
                  <a:ext uri="{FF2B5EF4-FFF2-40B4-BE49-F238E27FC236}">
                    <a16:creationId xmlns:a16="http://schemas.microsoft.com/office/drawing/2014/main" id="{3BDB544C-FA08-4878-9085-04B6608E7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10229" y="6073336"/>
                <a:ext cx="544548" cy="5579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68562" tIns="34281" rIns="68562" bIns="3428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 b="1">
                  <a:solidFill>
                    <a:schemeClr val="bg1"/>
                  </a:solidFill>
                  <a:latin typeface="Abadi" panose="020B0604020104020204" pitchFamily="34" charset="0"/>
                  <a:ea typeface="字魂105号-简雅黑" panose="00000500000000000000" pitchFamily="2" charset="-122"/>
                  <a:cs typeface="+mn-ea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53" name="TextBox 109">
                <a:extLst>
                  <a:ext uri="{FF2B5EF4-FFF2-40B4-BE49-F238E27FC236}">
                    <a16:creationId xmlns:a16="http://schemas.microsoft.com/office/drawing/2014/main" id="{53EEDB57-D2AB-4216-9150-98B6794DE5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13305" y="6113968"/>
                <a:ext cx="377825" cy="443259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 lIns="68562" tIns="34281" rIns="68562" bIns="34281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s" altLang="zh-CN" sz="2800" b="1">
                    <a:solidFill>
                      <a:schemeClr val="bg1"/>
                    </a:solidFill>
                    <a:latin typeface="Abadi" panose="020B0604020104020204" pitchFamily="34" charset="0"/>
                    <a:ea typeface="Arya"/>
                    <a:cs typeface="+mn-ea"/>
                    <a:sym typeface="字魂105号-简雅黑" panose="00000500000000000000" pitchFamily="2" charset="-122"/>
                  </a:rPr>
                  <a:t>2</a:t>
                </a:r>
                <a:endParaRPr lang="zh-CN" altLang="en-US" sz="2800" b="1">
                  <a:solidFill>
                    <a:schemeClr val="bg1"/>
                  </a:solidFill>
                  <a:latin typeface="Abadi" panose="020B0604020104020204" pitchFamily="34" charset="0"/>
                  <a:ea typeface="字魂105号-简雅黑" panose="00000500000000000000" pitchFamily="2" charset="-122"/>
                  <a:cs typeface="+mn-ea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44" name="TextBox 115">
              <a:extLst>
                <a:ext uri="{FF2B5EF4-FFF2-40B4-BE49-F238E27FC236}">
                  <a16:creationId xmlns:a16="http://schemas.microsoft.com/office/drawing/2014/main" id="{0B53C75C-114B-42F8-B9F0-C2A1B30B2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9240" y="3540998"/>
              <a:ext cx="2055593" cy="39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62" tIns="34281" rIns="68562" bIns="34281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s" altLang="en-US" sz="2800" b="1" spc="300" dirty="0">
                  <a:solidFill>
                    <a:schemeClr val="bg1"/>
                  </a:solidFill>
                  <a:latin typeface="Abadi" panose="020B0604020104020204" pitchFamily="34" charset="0"/>
                  <a:ea typeface="Arya"/>
                  <a:cs typeface="+mn-ea"/>
                  <a:sym typeface="字魂105号-简雅黑" panose="00000500000000000000" pitchFamily="2" charset="-122"/>
                </a:rPr>
                <a:t>Importancia</a:t>
              </a:r>
              <a:endParaRPr lang="en-US" altLang="zh-CN" sz="2800" b="1" spc="300" dirty="0">
                <a:solidFill>
                  <a:schemeClr val="bg1"/>
                </a:solidFill>
                <a:latin typeface="Abadi" panose="020B0604020104020204" pitchFamily="34" charset="0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3C88B4C9-F286-48B4-B581-4580FC56ABF1}"/>
                </a:ext>
              </a:extLst>
            </p:cNvPr>
            <p:cNvGrpSpPr/>
            <p:nvPr/>
          </p:nvGrpSpPr>
          <p:grpSpPr>
            <a:xfrm>
              <a:off x="6287140" y="3467685"/>
              <a:ext cx="544548" cy="557958"/>
              <a:chOff x="6821980" y="3618561"/>
              <a:chExt cx="544548" cy="557958"/>
            </a:xfrm>
            <a:grpFill/>
          </p:grpSpPr>
          <p:sp>
            <p:nvSpPr>
              <p:cNvPr id="50" name="Rectangle 12">
                <a:extLst>
                  <a:ext uri="{FF2B5EF4-FFF2-40B4-BE49-F238E27FC236}">
                    <a16:creationId xmlns:a16="http://schemas.microsoft.com/office/drawing/2014/main" id="{A813FEAD-AF20-4F70-833E-AF9845601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980" y="3618561"/>
                <a:ext cx="544548" cy="5579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68562" tIns="34281" rIns="68562" bIns="3428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 b="1">
                  <a:solidFill>
                    <a:schemeClr val="bg1"/>
                  </a:solidFill>
                  <a:latin typeface="Abadi" panose="020B0604020104020204" pitchFamily="34" charset="0"/>
                  <a:ea typeface="字魂105号-简雅黑" panose="00000500000000000000" pitchFamily="2" charset="-122"/>
                  <a:cs typeface="+mn-ea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51" name="TextBox 116">
                <a:extLst>
                  <a:ext uri="{FF2B5EF4-FFF2-40B4-BE49-F238E27FC236}">
                    <a16:creationId xmlns:a16="http://schemas.microsoft.com/office/drawing/2014/main" id="{9C47F73A-B9B7-480A-9778-69E822862B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8905" y="3658208"/>
                <a:ext cx="377825" cy="443259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 lIns="68562" tIns="34281" rIns="68562" bIns="34281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s" altLang="zh-CN" sz="2800" b="1" dirty="0">
                    <a:solidFill>
                      <a:schemeClr val="bg1"/>
                    </a:solidFill>
                    <a:latin typeface="Abadi" panose="020B0604020104020204" pitchFamily="34" charset="0"/>
                    <a:ea typeface="Arya"/>
                    <a:cs typeface="+mn-ea"/>
                    <a:sym typeface="字魂105号-简雅黑" panose="00000500000000000000" pitchFamily="2" charset="-122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latin typeface="Abadi" panose="020B0604020104020204" pitchFamily="34" charset="0"/>
                  <a:ea typeface="字魂105号-简雅黑" panose="00000500000000000000" pitchFamily="2" charset="-122"/>
                  <a:cs typeface="+mn-ea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46" name="TextBox 117">
              <a:extLst>
                <a:ext uri="{FF2B5EF4-FFF2-40B4-BE49-F238E27FC236}">
                  <a16:creationId xmlns:a16="http://schemas.microsoft.com/office/drawing/2014/main" id="{A789FE35-F306-42F5-81EA-FE87249CB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9241" y="4380766"/>
              <a:ext cx="2023454" cy="3187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62" tIns="34281" rIns="68562" bIns="34281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s" altLang="en-US" sz="2800" b="1" spc="300" dirty="0">
                  <a:solidFill>
                    <a:schemeClr val="bg1"/>
                  </a:solidFill>
                  <a:latin typeface="Abadi" panose="020B0604020104020204" pitchFamily="34" charset="0"/>
                  <a:ea typeface="Arya"/>
                  <a:cs typeface="+mn-ea"/>
                  <a:sym typeface="字魂105号-简雅黑" panose="00000500000000000000" pitchFamily="2" charset="-122"/>
                </a:rPr>
                <a:t>Reflexiones finales</a:t>
              </a:r>
              <a:endParaRPr lang="en-US" altLang="zh-CN" sz="2800" b="1" spc="300" dirty="0">
                <a:solidFill>
                  <a:schemeClr val="bg1"/>
                </a:solidFill>
                <a:latin typeface="Abadi" panose="020B0604020104020204" pitchFamily="34" charset="0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A1C76C36-AC87-4A5A-8585-BE743062ACB9}"/>
                </a:ext>
              </a:extLst>
            </p:cNvPr>
            <p:cNvGrpSpPr/>
            <p:nvPr/>
          </p:nvGrpSpPr>
          <p:grpSpPr>
            <a:xfrm>
              <a:off x="6287140" y="4308433"/>
              <a:ext cx="544548" cy="557958"/>
              <a:chOff x="6821980" y="4624409"/>
              <a:chExt cx="544548" cy="557958"/>
            </a:xfrm>
            <a:grpFill/>
          </p:grpSpPr>
          <p:sp>
            <p:nvSpPr>
              <p:cNvPr id="48" name="Rectangle 12">
                <a:extLst>
                  <a:ext uri="{FF2B5EF4-FFF2-40B4-BE49-F238E27FC236}">
                    <a16:creationId xmlns:a16="http://schemas.microsoft.com/office/drawing/2014/main" id="{28299FCD-EB91-49E0-B230-B48E3E253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980" y="4624409"/>
                <a:ext cx="544548" cy="557958"/>
              </a:xfrm>
              <a:prstGeom prst="rect">
                <a:avLst/>
              </a:prstGeom>
              <a:solidFill>
                <a:srgbClr val="3E3E3E"/>
              </a:solidFill>
              <a:ln w="9525">
                <a:noFill/>
                <a:miter lim="800000"/>
              </a:ln>
            </p:spPr>
            <p:txBody>
              <a:bodyPr lIns="68562" tIns="34281" rIns="68562" bIns="3428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800" b="1">
                  <a:solidFill>
                    <a:schemeClr val="bg1"/>
                  </a:solidFill>
                  <a:latin typeface="Abadi" panose="020B0604020104020204" pitchFamily="34" charset="0"/>
                  <a:ea typeface="字魂105号-简雅黑" panose="00000500000000000000" pitchFamily="2" charset="-122"/>
                  <a:cs typeface="+mn-ea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49" name="TextBox 118">
                <a:extLst>
                  <a:ext uri="{FF2B5EF4-FFF2-40B4-BE49-F238E27FC236}">
                    <a16:creationId xmlns:a16="http://schemas.microsoft.com/office/drawing/2014/main" id="{5BAC4322-8A4C-4C95-A3D3-4DF92EDABB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8905" y="4670924"/>
                <a:ext cx="377825" cy="443259"/>
              </a:xfrm>
              <a:prstGeom prst="rect">
                <a:avLst/>
              </a:prstGeom>
              <a:solidFill>
                <a:srgbClr val="3E3E3E"/>
              </a:solidFill>
              <a:ln w="9525">
                <a:noFill/>
                <a:miter lim="800000"/>
              </a:ln>
            </p:spPr>
            <p:txBody>
              <a:bodyPr wrap="square" lIns="68562" tIns="34281" rIns="68562" bIns="34281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s" altLang="zh-CN" sz="2800" b="1">
                    <a:solidFill>
                      <a:schemeClr val="bg1"/>
                    </a:solidFill>
                    <a:latin typeface="Abadi" panose="020B0604020104020204" pitchFamily="34" charset="0"/>
                    <a:ea typeface="Arya"/>
                    <a:cs typeface="+mn-ea"/>
                    <a:sym typeface="字魂105号-简雅黑" panose="00000500000000000000" pitchFamily="2" charset="-122"/>
                  </a:rPr>
                  <a:t>4</a:t>
                </a:r>
                <a:endParaRPr lang="zh-CN" altLang="en-US" sz="2800" b="1">
                  <a:solidFill>
                    <a:schemeClr val="bg1"/>
                  </a:solidFill>
                  <a:latin typeface="Abadi" panose="020B0604020104020204" pitchFamily="34" charset="0"/>
                  <a:ea typeface="字魂105号-简雅黑" panose="00000500000000000000" pitchFamily="2" charset="-122"/>
                  <a:cs typeface="+mn-ea"/>
                  <a:sym typeface="字魂105号-简雅黑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153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6D62C-E4E6-917F-BDAE-77F0D9D60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BAB430B-D181-A908-736F-42AC5CCBC7AA}"/>
              </a:ext>
            </a:extLst>
          </p:cNvPr>
          <p:cNvSpPr/>
          <p:nvPr/>
        </p:nvSpPr>
        <p:spPr>
          <a:xfrm>
            <a:off x="1324947" y="914402"/>
            <a:ext cx="9713167" cy="5542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CC3A15-8E19-5571-FD2F-0450120139C0}"/>
              </a:ext>
            </a:extLst>
          </p:cNvPr>
          <p:cNvSpPr txBox="1"/>
          <p:nvPr/>
        </p:nvSpPr>
        <p:spPr>
          <a:xfrm>
            <a:off x="1791479" y="2041761"/>
            <a:ext cx="8609042" cy="3901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MX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99.8% de las unidades económicas que pertenecen al conjunto de establecimientos micro, pequeños y medianos (4.9 millones de establecimientos micro, pequeños y medianos), se estima que sobrevivieron 3.9 millones, que representan el 79.19%, mientras que 1 millón 10 mil 857 establecimientos (20.81%) cerraron sus puertas definitivamente. </a:t>
            </a:r>
            <a:endParaRPr lang="es-MX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7F32C5-3C92-DE01-9FC1-F3DF68FDDBD3}"/>
              </a:ext>
            </a:extLst>
          </p:cNvPr>
          <p:cNvSpPr txBox="1"/>
          <p:nvPr/>
        </p:nvSpPr>
        <p:spPr>
          <a:xfrm>
            <a:off x="1324946" y="1239649"/>
            <a:ext cx="971316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un estudio sobre la Demografía de los Negocios (EDN) 2020 </a:t>
            </a:r>
          </a:p>
        </p:txBody>
      </p:sp>
    </p:spTree>
    <p:extLst>
      <p:ext uri="{BB962C8B-B14F-4D97-AF65-F5344CB8AC3E}">
        <p14:creationId xmlns:p14="http://schemas.microsoft.com/office/powerpoint/2010/main" val="12651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A7F34-3CEC-5A2D-F5A1-D030744A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77B2AFA4-80A3-6062-03B6-8D283CBD4AF7}"/>
              </a:ext>
            </a:extLst>
          </p:cNvPr>
          <p:cNvSpPr/>
          <p:nvPr/>
        </p:nvSpPr>
        <p:spPr>
          <a:xfrm>
            <a:off x="737117" y="39151"/>
            <a:ext cx="10823511" cy="66681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91ED2C-2F32-5556-78E9-31FF6A1B9558}"/>
              </a:ext>
            </a:extLst>
          </p:cNvPr>
          <p:cNvSpPr txBox="1"/>
          <p:nvPr/>
        </p:nvSpPr>
        <p:spPr>
          <a:xfrm>
            <a:off x="879603" y="188327"/>
            <a:ext cx="10259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Determinantes de las afectaciones de la crisis por COVID-19 en los sectores empresariales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3BFC7D1-C6FC-6448-FF9D-218EA78A9A6D}"/>
              </a:ext>
            </a:extLst>
          </p:cNvPr>
          <p:cNvGrpSpPr/>
          <p:nvPr/>
        </p:nvGrpSpPr>
        <p:grpSpPr>
          <a:xfrm>
            <a:off x="988130" y="1082591"/>
            <a:ext cx="10466753" cy="5564430"/>
            <a:chOff x="649113" y="982623"/>
            <a:chExt cx="10483707" cy="5723112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B0EEDCD-30E0-41CC-660C-F9D1E6D0BB2D}"/>
                </a:ext>
              </a:extLst>
            </p:cNvPr>
            <p:cNvSpPr txBox="1"/>
            <p:nvPr/>
          </p:nvSpPr>
          <p:spPr>
            <a:xfrm>
              <a:off x="739258" y="2921168"/>
              <a:ext cx="2668049" cy="10156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Sector económico al que pertenece 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3B77987-AFC9-0CF4-4B6D-9E1CA1F5182F}"/>
                </a:ext>
              </a:extLst>
            </p:cNvPr>
            <p:cNvSpPr txBox="1"/>
            <p:nvPr/>
          </p:nvSpPr>
          <p:spPr>
            <a:xfrm>
              <a:off x="7667547" y="3239349"/>
              <a:ext cx="3457229" cy="33855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lt1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Estrategia competitiva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A3A1E9B-A5F7-EA8D-1B47-B9373410FC91}"/>
                </a:ext>
              </a:extLst>
            </p:cNvPr>
            <p:cNvSpPr txBox="1"/>
            <p:nvPr/>
          </p:nvSpPr>
          <p:spPr>
            <a:xfrm>
              <a:off x="7667547" y="3550773"/>
              <a:ext cx="3465271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Modificaciones en la estrategia competitiva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BE29331-C082-21A2-B6DD-E17E9A9FB704}"/>
                </a:ext>
              </a:extLst>
            </p:cNvPr>
            <p:cNvSpPr txBox="1"/>
            <p:nvPr/>
          </p:nvSpPr>
          <p:spPr>
            <a:xfrm>
              <a:off x="649113" y="1012581"/>
              <a:ext cx="2848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Determinantes externas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704CB72-99BB-B1A6-9978-DE14E31BCC67}"/>
                </a:ext>
              </a:extLst>
            </p:cNvPr>
            <p:cNvSpPr txBox="1"/>
            <p:nvPr/>
          </p:nvSpPr>
          <p:spPr>
            <a:xfrm>
              <a:off x="8096392" y="982623"/>
              <a:ext cx="25914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b="1">
                  <a:latin typeface="Arial Black" panose="020B0A04020102020204" pitchFamily="34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es-MX" dirty="0"/>
                <a:t>Determinantes internas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447ABD47-C721-2111-1958-06E8F6912CE4}"/>
                </a:ext>
              </a:extLst>
            </p:cNvPr>
            <p:cNvSpPr txBox="1"/>
            <p:nvPr/>
          </p:nvSpPr>
          <p:spPr>
            <a:xfrm>
              <a:off x="7667548" y="4499515"/>
              <a:ext cx="3465271" cy="3385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s-MX"/>
              </a:defPPr>
              <a:lvl1pPr algn="ctr">
                <a:defRPr sz="1600" b="1">
                  <a:solidFill>
                    <a:schemeClr val="lt1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MX" dirty="0"/>
                <a:t>Capacidades gerenciales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74084FE-F7C6-1E50-40C3-CD3A771923BB}"/>
                </a:ext>
              </a:extLst>
            </p:cNvPr>
            <p:cNvSpPr/>
            <p:nvPr/>
          </p:nvSpPr>
          <p:spPr>
            <a:xfrm>
              <a:off x="4363857" y="2240062"/>
              <a:ext cx="2361288" cy="21889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267C074-D943-F07D-E04E-66D5D3115994}"/>
                </a:ext>
              </a:extLst>
            </p:cNvPr>
            <p:cNvSpPr txBox="1"/>
            <p:nvPr/>
          </p:nvSpPr>
          <p:spPr>
            <a:xfrm>
              <a:off x="4168113" y="3002250"/>
              <a:ext cx="270314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SECTORES EMPRESARIALES</a:t>
              </a:r>
            </a:p>
          </p:txBody>
        </p:sp>
        <p:sp>
          <p:nvSpPr>
            <p:cNvPr id="19" name="Flecha: hacia la izquierda 18">
              <a:extLst>
                <a:ext uri="{FF2B5EF4-FFF2-40B4-BE49-F238E27FC236}">
                  <a16:creationId xmlns:a16="http://schemas.microsoft.com/office/drawing/2014/main" id="{655071F0-2B12-ACB5-F635-388190DDD762}"/>
                </a:ext>
              </a:extLst>
            </p:cNvPr>
            <p:cNvSpPr/>
            <p:nvPr/>
          </p:nvSpPr>
          <p:spPr>
            <a:xfrm rot="20392721">
              <a:off x="6494327" y="2076091"/>
              <a:ext cx="1284102" cy="343468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Flecha: hacia la izquierda 19">
              <a:extLst>
                <a:ext uri="{FF2B5EF4-FFF2-40B4-BE49-F238E27FC236}">
                  <a16:creationId xmlns:a16="http://schemas.microsoft.com/office/drawing/2014/main" id="{A9483B7C-7F6D-A21E-3573-34EB58CD7F14}"/>
                </a:ext>
              </a:extLst>
            </p:cNvPr>
            <p:cNvSpPr/>
            <p:nvPr/>
          </p:nvSpPr>
          <p:spPr>
            <a:xfrm rot="2029456">
              <a:off x="6333301" y="4581980"/>
              <a:ext cx="1466359" cy="343468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Flecha: hacia la izquierda 20">
              <a:extLst>
                <a:ext uri="{FF2B5EF4-FFF2-40B4-BE49-F238E27FC236}">
                  <a16:creationId xmlns:a16="http://schemas.microsoft.com/office/drawing/2014/main" id="{ABF52628-C871-EF2E-5EE3-412CC9A493AD}"/>
                </a:ext>
              </a:extLst>
            </p:cNvPr>
            <p:cNvSpPr/>
            <p:nvPr/>
          </p:nvSpPr>
          <p:spPr>
            <a:xfrm>
              <a:off x="6810290" y="3543070"/>
              <a:ext cx="849216" cy="343468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66B35D63-2375-5A04-925E-7E6939D357F1}"/>
                </a:ext>
              </a:extLst>
            </p:cNvPr>
            <p:cNvSpPr txBox="1"/>
            <p:nvPr/>
          </p:nvSpPr>
          <p:spPr>
            <a:xfrm>
              <a:off x="7667548" y="4838069"/>
              <a:ext cx="3465272" cy="18676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Toma de decisiones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Medidas de contención implementadas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Decisiones Laborales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Financiamientos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Modificaciones en la producción</a:t>
              </a: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Cambios en los procesos de distribución y comercialización</a:t>
              </a:r>
            </a:p>
          </p:txBody>
        </p:sp>
        <p:sp>
          <p:nvSpPr>
            <p:cNvPr id="23" name="Flecha: hacia la izquierda 22">
              <a:extLst>
                <a:ext uri="{FF2B5EF4-FFF2-40B4-BE49-F238E27FC236}">
                  <a16:creationId xmlns:a16="http://schemas.microsoft.com/office/drawing/2014/main" id="{0256D692-8DCA-F95B-2242-168936502EAA}"/>
                </a:ext>
              </a:extLst>
            </p:cNvPr>
            <p:cNvSpPr/>
            <p:nvPr/>
          </p:nvSpPr>
          <p:spPr>
            <a:xfrm rot="12629963">
              <a:off x="3193753" y="2192086"/>
              <a:ext cx="1272001" cy="340918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C7EC40F-88C9-3B66-9BB9-E5E7F6114FF6}"/>
                </a:ext>
              </a:extLst>
            </p:cNvPr>
            <p:cNvSpPr txBox="1"/>
            <p:nvPr/>
          </p:nvSpPr>
          <p:spPr>
            <a:xfrm>
              <a:off x="7659506" y="1690029"/>
              <a:ext cx="3465270" cy="3385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Tamaño de la organización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180E287-18C0-FD35-5C16-8E1BA00C698A}"/>
                </a:ext>
              </a:extLst>
            </p:cNvPr>
            <p:cNvSpPr txBox="1"/>
            <p:nvPr/>
          </p:nvSpPr>
          <p:spPr>
            <a:xfrm>
              <a:off x="7667548" y="2019781"/>
              <a:ext cx="3457228" cy="53814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sz="1400" dirty="0">
                  <a:latin typeface="Arial" panose="020B0604020202020204" pitchFamily="34" charset="0"/>
                  <a:cs typeface="Arial" panose="020B0604020202020204" pitchFamily="34" charset="0"/>
                </a:rPr>
                <a:t>Micro, pequeñas, medianas y grandes empresas.</a:t>
              </a:r>
            </a:p>
          </p:txBody>
        </p:sp>
        <p:sp>
          <p:nvSpPr>
            <p:cNvPr id="26" name="Flecha: hacia la izquierda 25">
              <a:extLst>
                <a:ext uri="{FF2B5EF4-FFF2-40B4-BE49-F238E27FC236}">
                  <a16:creationId xmlns:a16="http://schemas.microsoft.com/office/drawing/2014/main" id="{B60D947B-DB5D-F626-14BB-28B563093053}"/>
                </a:ext>
              </a:extLst>
            </p:cNvPr>
            <p:cNvSpPr/>
            <p:nvPr/>
          </p:nvSpPr>
          <p:spPr>
            <a:xfrm rot="10800000">
              <a:off x="3379864" y="3314105"/>
              <a:ext cx="858177" cy="340918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7" name="Flecha: hacia la izquierda 26">
              <a:extLst>
                <a:ext uri="{FF2B5EF4-FFF2-40B4-BE49-F238E27FC236}">
                  <a16:creationId xmlns:a16="http://schemas.microsoft.com/office/drawing/2014/main" id="{167D3C1D-CE87-C94D-6F0C-E9BDF8B28958}"/>
                </a:ext>
              </a:extLst>
            </p:cNvPr>
            <p:cNvSpPr/>
            <p:nvPr/>
          </p:nvSpPr>
          <p:spPr>
            <a:xfrm rot="9423386">
              <a:off x="3244101" y="4648342"/>
              <a:ext cx="1628683" cy="340918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077AB3D1-F27D-C236-0F1E-54A7B9941418}"/>
                </a:ext>
              </a:extLst>
            </p:cNvPr>
            <p:cNvSpPr txBox="1"/>
            <p:nvPr/>
          </p:nvSpPr>
          <p:spPr>
            <a:xfrm>
              <a:off x="707660" y="4795545"/>
              <a:ext cx="2873146" cy="7280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Decisiones gubernamentales</a:t>
              </a: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F76C9B53-6A18-AEA4-3C03-F6061A9827DF}"/>
                </a:ext>
              </a:extLst>
            </p:cNvPr>
            <p:cNvSpPr/>
            <p:nvPr/>
          </p:nvSpPr>
          <p:spPr>
            <a:xfrm>
              <a:off x="739259" y="1766655"/>
              <a:ext cx="2668048" cy="461665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9E34EAD8-A384-FEDF-2487-0354B9E62D58}"/>
                </a:ext>
              </a:extLst>
            </p:cNvPr>
            <p:cNvSpPr txBox="1"/>
            <p:nvPr/>
          </p:nvSpPr>
          <p:spPr>
            <a:xfrm>
              <a:off x="796290" y="1788959"/>
              <a:ext cx="24169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chemeClr val="bg1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El mercado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8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7F814-E4CD-3770-2354-D210ADAAD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029940-E873-0ED8-E8D6-B3A6D1C65BB8}"/>
              </a:ext>
            </a:extLst>
          </p:cNvPr>
          <p:cNvSpPr txBox="1"/>
          <p:nvPr/>
        </p:nvSpPr>
        <p:spPr>
          <a:xfrm>
            <a:off x="2497394" y="199724"/>
            <a:ext cx="7531509" cy="1311128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117869" tIns="129540" rIns="129540" bIns="129540" numCol="1" spcCol="1270" anchor="ctr" anchorCtr="0">
            <a:noAutofit/>
          </a:bodyPr>
          <a:lstStyle>
            <a:lvl1pPr lvl="0" indent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4400" b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字魂59号-创粗黑" panose="020F0302020204030204"/>
                <a:ea typeface="字魂59号-创粗黑"/>
                <a:cs typeface="Arial"/>
              </a:defRPr>
            </a:lvl1pPr>
          </a:lstStyle>
          <a:p>
            <a:r>
              <a:rPr lang="es-ES" dirty="0"/>
              <a:t>Promoción al desarrollo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6E9401-4D9A-2733-2E76-89E84B3A4EAF}"/>
              </a:ext>
            </a:extLst>
          </p:cNvPr>
          <p:cNvSpPr txBox="1"/>
          <p:nvPr/>
        </p:nvSpPr>
        <p:spPr>
          <a:xfrm>
            <a:off x="628714" y="1750592"/>
            <a:ext cx="111405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Diagnóstico de las condiciones del sector empresarial en temas de habilidades administrativas y gestión de financiamiento.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¿Qué capacitaciones requieren los microempresarios de la región del Istmo de Tehuantepec para alcanzar la  supervivencia?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¿De qué manera se podrían establecer programas de capacitación continua con empresarios de la región?</a:t>
            </a:r>
          </a:p>
        </p:txBody>
      </p:sp>
    </p:spTree>
    <p:extLst>
      <p:ext uri="{BB962C8B-B14F-4D97-AF65-F5344CB8AC3E}">
        <p14:creationId xmlns:p14="http://schemas.microsoft.com/office/powerpoint/2010/main" val="23669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27000" r="-2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131E90-B634-3BF3-6399-F55206872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2">
            <a:extLst>
              <a:ext uri="{FF2B5EF4-FFF2-40B4-BE49-F238E27FC236}">
                <a16:creationId xmlns:a16="http://schemas.microsoft.com/office/drawing/2014/main" id="{6E7492FA-B7E5-5638-7E66-C39466303D4F}"/>
              </a:ext>
            </a:extLst>
          </p:cNvPr>
          <p:cNvSpPr txBox="1"/>
          <p:nvPr/>
        </p:nvSpPr>
        <p:spPr>
          <a:xfrm>
            <a:off x="3584508" y="3429000"/>
            <a:ext cx="8091948" cy="746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s" altLang="en-US" sz="6000" b="1" dirty="0">
                <a:solidFill>
                  <a:srgbClr val="115E94"/>
                </a:solidFill>
                <a:latin typeface="Abadi" panose="020B0604020104020204" pitchFamily="34" charset="0"/>
                <a:ea typeface="Arya"/>
                <a:cs typeface="+mn-ea"/>
                <a:sym typeface="字魂105号-简雅黑" panose="00000500000000000000" pitchFamily="2" charset="-122"/>
              </a:rPr>
              <a:t>Reflexiones finales</a:t>
            </a:r>
          </a:p>
        </p:txBody>
      </p:sp>
    </p:spTree>
    <p:extLst>
      <p:ext uri="{BB962C8B-B14F-4D97-AF65-F5344CB8AC3E}">
        <p14:creationId xmlns:p14="http://schemas.microsoft.com/office/powerpoint/2010/main" val="34712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94BB7-6627-EF27-9419-FF45CD28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522A95-F046-BD9B-D522-BFC298692EDB}"/>
              </a:ext>
            </a:extLst>
          </p:cNvPr>
          <p:cNvSpPr txBox="1"/>
          <p:nvPr/>
        </p:nvSpPr>
        <p:spPr>
          <a:xfrm>
            <a:off x="1032238" y="1274564"/>
            <a:ext cx="1069022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Valorar la  relevancia de la información estadística sobre los principales eventos demográficos de los negocios.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Pertinencia de estudios con sustento sólido a partir de información estadística.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Bases que permiten plantear acciones o programas de intervención en las Microempresas de la región.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1617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27000" r="-2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73D357-B368-4E6F-F22A-BEF48DFB6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8">
            <a:extLst>
              <a:ext uri="{FF2B5EF4-FFF2-40B4-BE49-F238E27FC236}">
                <a16:creationId xmlns:a16="http://schemas.microsoft.com/office/drawing/2014/main" id="{91833D4D-5BD5-5A98-3ED2-C6BC90FA21E0}"/>
              </a:ext>
            </a:extLst>
          </p:cNvPr>
          <p:cNvSpPr txBox="1"/>
          <p:nvPr/>
        </p:nvSpPr>
        <p:spPr>
          <a:xfrm>
            <a:off x="2214506" y="2590546"/>
            <a:ext cx="9089571" cy="7665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defTabSz="685800"/>
            <a:r>
              <a:rPr lang="es-ES" altLang="en-US" sz="4800" b="1" spc="3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ea typeface="Arya"/>
                <a:cs typeface="+mn-ea"/>
                <a:sym typeface="字魂105号-简雅黑" panose="00000500000000000000" pitchFamily="2" charset="-122"/>
              </a:rPr>
              <a:t>DEMOGRAFÍA DE LOS NEGOCIOS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DB03344-0A80-8DBA-E07C-9006D5624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638" y="3592572"/>
            <a:ext cx="7260557" cy="10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 fontScale="62500" lnSpcReduction="20000"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s-ES" altLang="en-US" sz="6300" b="1" spc="300" dirty="0">
                <a:solidFill>
                  <a:srgbClr val="3E3E3E"/>
                </a:solidFill>
                <a:latin typeface="Abadi" panose="020B0604020104020204" pitchFamily="34" charset="0"/>
                <a:ea typeface="Arya"/>
                <a:cs typeface="+mn-ea"/>
                <a:sym typeface="字魂105号-简雅黑" panose="00000500000000000000" pitchFamily="2" charset="-122"/>
              </a:rPr>
              <a:t>MICRO, PEQUEÑOS Y</a:t>
            </a:r>
          </a:p>
          <a:p>
            <a:pPr algn="ctr" defTabSz="685800"/>
            <a:r>
              <a:rPr lang="es-ES" altLang="en-US" sz="6300" b="1" spc="300" dirty="0">
                <a:solidFill>
                  <a:srgbClr val="3E3E3E"/>
                </a:solidFill>
                <a:latin typeface="Abadi" panose="020B0604020104020204" pitchFamily="34" charset="0"/>
                <a:ea typeface="Arya"/>
                <a:cs typeface="+mn-ea"/>
                <a:sym typeface="字魂105号-简雅黑" panose="00000500000000000000" pitchFamily="2" charset="-122"/>
              </a:rPr>
              <a:t>MEDIANOS</a:t>
            </a:r>
            <a:endParaRPr lang="en-US" altLang="zh-CN" sz="6600" b="1" spc="300" dirty="0">
              <a:solidFill>
                <a:srgbClr val="3E3E3E"/>
              </a:solidFill>
              <a:latin typeface="Abadi" panose="020B0604020104020204" pitchFamily="34" charset="0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17" name="文本框 283">
            <a:extLst>
              <a:ext uri="{FF2B5EF4-FFF2-40B4-BE49-F238E27FC236}">
                <a16:creationId xmlns:a16="http://schemas.microsoft.com/office/drawing/2014/main" id="{14B9AC81-23DA-BE54-60C6-B34E56F5750F}"/>
              </a:ext>
            </a:extLst>
          </p:cNvPr>
          <p:cNvSpPr txBox="1"/>
          <p:nvPr/>
        </p:nvSpPr>
        <p:spPr>
          <a:xfrm>
            <a:off x="5810891" y="5079064"/>
            <a:ext cx="6000750" cy="4419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s-ES" altLang="zh-CN" sz="2400" dirty="0">
                <a:solidFill>
                  <a:srgbClr val="3E3E3E"/>
                </a:solidFill>
                <a:latin typeface="Abadi" panose="020B0604020104020204" pitchFamily="34" charset="0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DRA. LILIÁN HERNÁNDEZ NOLASCO</a:t>
            </a:r>
            <a:endParaRPr lang="zh-CN" altLang="en-US" sz="2400" dirty="0">
              <a:solidFill>
                <a:srgbClr val="3E3E3E"/>
              </a:solidFill>
              <a:latin typeface="Abadi" panose="020B0604020104020204" pitchFamily="34" charset="0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FCEA09E-FBC2-8A2F-7464-26FC868E288E}"/>
              </a:ext>
            </a:extLst>
          </p:cNvPr>
          <p:cNvSpPr/>
          <p:nvPr/>
        </p:nvSpPr>
        <p:spPr>
          <a:xfrm>
            <a:off x="0" y="5763569"/>
            <a:ext cx="3951514" cy="10944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2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42DE0D-5F79-BA4E-3F4C-CA38F320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5920293"/>
            <a:ext cx="3173592" cy="7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1240738-1E0B-D953-F8DF-4234E297D40E}"/>
              </a:ext>
            </a:extLst>
          </p:cNvPr>
          <p:cNvSpPr/>
          <p:nvPr/>
        </p:nvSpPr>
        <p:spPr>
          <a:xfrm>
            <a:off x="7027136" y="0"/>
            <a:ext cx="5164864" cy="129296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2"/>
              </a:solidFill>
              <a:latin typeface="Abadi" panose="020B0604020104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A39336-23A6-050B-71B6-86CA4D2CC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00" y="80508"/>
            <a:ext cx="1189753" cy="109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3C427E-A80D-FE62-66C8-58818096A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5" t="25006" r="24386" b="48472"/>
          <a:stretch/>
        </p:blipFill>
        <p:spPr bwMode="auto">
          <a:xfrm>
            <a:off x="7166431" y="224813"/>
            <a:ext cx="2743106" cy="80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2">
            <a:extLst>
              <a:ext uri="{FF2B5EF4-FFF2-40B4-BE49-F238E27FC236}">
                <a16:creationId xmlns:a16="http://schemas.microsoft.com/office/drawing/2014/main" id="{22038CF8-1E8A-46F3-B4FD-1264987292C7}"/>
              </a:ext>
            </a:extLst>
          </p:cNvPr>
          <p:cNvSpPr txBox="1"/>
          <p:nvPr/>
        </p:nvSpPr>
        <p:spPr>
          <a:xfrm>
            <a:off x="3584508" y="3429000"/>
            <a:ext cx="8091948" cy="746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s" altLang="en-US" sz="6000" b="1" dirty="0">
                <a:solidFill>
                  <a:srgbClr val="115E94"/>
                </a:solidFill>
                <a:latin typeface="Abadi" panose="020B0604020104020204" pitchFamily="34" charset="0"/>
                <a:ea typeface="Arya"/>
                <a:cs typeface="+mn-ea"/>
                <a:sym typeface="字魂105号-简雅黑" panose="00000500000000000000" pitchFamily="2" charset="-122"/>
              </a:rPr>
              <a:t>Comentarios generales</a:t>
            </a:r>
          </a:p>
        </p:txBody>
      </p:sp>
    </p:spTree>
    <p:extLst>
      <p:ext uri="{BB962C8B-B14F-4D97-AF65-F5344CB8AC3E}">
        <p14:creationId xmlns:p14="http://schemas.microsoft.com/office/powerpoint/2010/main" val="42379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E6C7D3-776B-7711-2BFA-61C4E2776F47}"/>
              </a:ext>
            </a:extLst>
          </p:cNvPr>
          <p:cNvSpPr txBox="1"/>
          <p:nvPr/>
        </p:nvSpPr>
        <p:spPr>
          <a:xfrm>
            <a:off x="2307764" y="1621692"/>
            <a:ext cx="9458138" cy="523220"/>
          </a:xfrm>
          <a:prstGeom prst="rect">
            <a:avLst/>
          </a:prstGeom>
          <a:gradFill flip="none" rotWithShape="1">
            <a:gsLst>
              <a:gs pos="200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49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94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Introducción a la Demografía de los negocios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A9A2F2-FD0B-A3A2-E4A9-9617CB73E317}"/>
              </a:ext>
            </a:extLst>
          </p:cNvPr>
          <p:cNvSpPr txBox="1"/>
          <p:nvPr/>
        </p:nvSpPr>
        <p:spPr>
          <a:xfrm>
            <a:off x="2307764" y="2689018"/>
            <a:ext cx="9458138" cy="954107"/>
          </a:xfrm>
          <a:prstGeom prst="rect">
            <a:avLst/>
          </a:prstGeom>
          <a:gradFill flip="none" rotWithShape="1">
            <a:gsLst>
              <a:gs pos="200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49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94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La metodología para la obtención de la información y de los indicadores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2AE436-970D-443A-C3EF-91F654606237}"/>
              </a:ext>
            </a:extLst>
          </p:cNvPr>
          <p:cNvSpPr txBox="1"/>
          <p:nvPr/>
        </p:nvSpPr>
        <p:spPr>
          <a:xfrm>
            <a:off x="2307764" y="4187231"/>
            <a:ext cx="9458138" cy="523220"/>
          </a:xfrm>
          <a:prstGeom prst="rect">
            <a:avLst/>
          </a:prstGeom>
          <a:gradFill flip="none" rotWithShape="1">
            <a:gsLst>
              <a:gs pos="200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49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94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Los estudios realizados a través del tiempo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02BCC2-586F-8F91-AB29-328FC5050253}"/>
              </a:ext>
            </a:extLst>
          </p:cNvPr>
          <p:cNvSpPr txBox="1"/>
          <p:nvPr/>
        </p:nvSpPr>
        <p:spPr>
          <a:xfrm>
            <a:off x="2307764" y="5237193"/>
            <a:ext cx="9458138" cy="523220"/>
          </a:xfrm>
          <a:prstGeom prst="rect">
            <a:avLst/>
          </a:prstGeom>
          <a:gradFill flip="none" rotWithShape="1">
            <a:gsLst>
              <a:gs pos="200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49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94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Los resultados del EDN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FF2590-394E-355D-32D1-0F601F319B73}"/>
              </a:ext>
            </a:extLst>
          </p:cNvPr>
          <p:cNvSpPr txBox="1"/>
          <p:nvPr/>
        </p:nvSpPr>
        <p:spPr>
          <a:xfrm>
            <a:off x="2923792" y="710229"/>
            <a:ext cx="8226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spc="6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  <a:cs typeface="+mn-ea"/>
              </a:rPr>
              <a:t>Elementos abordados</a:t>
            </a:r>
            <a:endParaRPr lang="es-MX" sz="4400" b="1" spc="600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782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13C8A-367A-01A8-9066-8425993CB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370486A-686F-71C1-5535-9986A6A81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740491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echa: curvada hacia abajo 6">
            <a:extLst>
              <a:ext uri="{FF2B5EF4-FFF2-40B4-BE49-F238E27FC236}">
                <a16:creationId xmlns:a16="http://schemas.microsoft.com/office/drawing/2014/main" id="{2F5DC033-2CAB-86BF-6F97-8C5ED36DFE44}"/>
              </a:ext>
            </a:extLst>
          </p:cNvPr>
          <p:cNvSpPr/>
          <p:nvPr/>
        </p:nvSpPr>
        <p:spPr>
          <a:xfrm>
            <a:off x="2998381" y="1594738"/>
            <a:ext cx="3097619" cy="836771"/>
          </a:xfrm>
          <a:prstGeom prst="curvedDownArrow">
            <a:avLst>
              <a:gd name="adj1" fmla="val 20373"/>
              <a:gd name="adj2" fmla="val 50000"/>
              <a:gd name="adj3" fmla="val 25000"/>
            </a:avLst>
          </a:prstGeom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8" name="Flecha: curvada hacia abajo 7">
            <a:extLst>
              <a:ext uri="{FF2B5EF4-FFF2-40B4-BE49-F238E27FC236}">
                <a16:creationId xmlns:a16="http://schemas.microsoft.com/office/drawing/2014/main" id="{0B5190F5-238F-AB8D-8E42-144FCC116584}"/>
              </a:ext>
            </a:extLst>
          </p:cNvPr>
          <p:cNvSpPr/>
          <p:nvPr/>
        </p:nvSpPr>
        <p:spPr>
          <a:xfrm>
            <a:off x="6316768" y="1643899"/>
            <a:ext cx="3097619" cy="836771"/>
          </a:xfrm>
          <a:prstGeom prst="curvedDownArrow">
            <a:avLst>
              <a:gd name="adj1" fmla="val 20373"/>
              <a:gd name="adj2" fmla="val 50000"/>
              <a:gd name="adj3" fmla="val 25000"/>
            </a:avLst>
          </a:prstGeom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933B30D-021A-C98A-DEB4-7A8602135C8C}"/>
              </a:ext>
            </a:extLst>
          </p:cNvPr>
          <p:cNvSpPr txBox="1"/>
          <p:nvPr/>
        </p:nvSpPr>
        <p:spPr>
          <a:xfrm>
            <a:off x="1832516" y="750850"/>
            <a:ext cx="8526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latin typeface="Abadi" panose="020B0604020104020204" pitchFamily="34" charset="0"/>
              </a:rPr>
              <a:t>Demografía de los negocios</a:t>
            </a:r>
            <a:endParaRPr lang="es-MX" sz="4000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27000" r="-2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1839F-6F72-282C-6574-B3D3E34BF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2">
            <a:extLst>
              <a:ext uri="{FF2B5EF4-FFF2-40B4-BE49-F238E27FC236}">
                <a16:creationId xmlns:a16="http://schemas.microsoft.com/office/drawing/2014/main" id="{D563BBAF-06A5-8D8C-8103-84F0C80653DD}"/>
              </a:ext>
            </a:extLst>
          </p:cNvPr>
          <p:cNvSpPr txBox="1"/>
          <p:nvPr/>
        </p:nvSpPr>
        <p:spPr>
          <a:xfrm>
            <a:off x="3577211" y="3429000"/>
            <a:ext cx="8091948" cy="13440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s" altLang="en-US" sz="6000" b="1" dirty="0">
                <a:solidFill>
                  <a:srgbClr val="115E94"/>
                </a:solidFill>
                <a:latin typeface="Abadi" panose="020B0604020104020204" pitchFamily="34" charset="0"/>
                <a:ea typeface="Arya"/>
                <a:cs typeface="+mn-ea"/>
                <a:sym typeface="字魂105号-简雅黑" panose="00000500000000000000" pitchFamily="2" charset="-122"/>
              </a:rPr>
              <a:t>Relevancia</a:t>
            </a:r>
          </a:p>
        </p:txBody>
      </p:sp>
    </p:spTree>
    <p:extLst>
      <p:ext uri="{BB962C8B-B14F-4D97-AF65-F5344CB8AC3E}">
        <p14:creationId xmlns:p14="http://schemas.microsoft.com/office/powerpoint/2010/main" val="11670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ABA1252-6F80-A642-A775-24100A2B5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610474"/>
              </p:ext>
            </p:extLst>
          </p:nvPr>
        </p:nvGraphicFramePr>
        <p:xfrm>
          <a:off x="698809" y="904332"/>
          <a:ext cx="10794381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255928D-F273-AA7A-93EF-8252C7A13D3F}"/>
              </a:ext>
            </a:extLst>
          </p:cNvPr>
          <p:cNvSpPr txBox="1"/>
          <p:nvPr/>
        </p:nvSpPr>
        <p:spPr>
          <a:xfrm>
            <a:off x="1373024" y="550389"/>
            <a:ext cx="1032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latin typeface="Abadi" panose="020B0604020104020204" pitchFamily="34" charset="0"/>
              </a:rPr>
              <a:t>Trascendencia de la información</a:t>
            </a:r>
            <a:endParaRPr lang="es-MX" sz="4000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5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27000" r="-2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2EA341-CC6F-F269-B951-B27C9347E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2">
            <a:extLst>
              <a:ext uri="{FF2B5EF4-FFF2-40B4-BE49-F238E27FC236}">
                <a16:creationId xmlns:a16="http://schemas.microsoft.com/office/drawing/2014/main" id="{34E24F8F-BA2A-C153-1BCF-244560A49058}"/>
              </a:ext>
            </a:extLst>
          </p:cNvPr>
          <p:cNvSpPr txBox="1"/>
          <p:nvPr/>
        </p:nvSpPr>
        <p:spPr>
          <a:xfrm>
            <a:off x="3571934" y="3429000"/>
            <a:ext cx="8091948" cy="746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s" altLang="en-US" sz="6000" b="1" dirty="0">
                <a:solidFill>
                  <a:srgbClr val="115E94"/>
                </a:solidFill>
                <a:latin typeface="Abadi" panose="020B0604020104020204" pitchFamily="34" charset="0"/>
                <a:ea typeface="Arya"/>
                <a:cs typeface="+mn-ea"/>
                <a:sym typeface="字魂105号-简雅黑" panose="00000500000000000000" pitchFamily="2" charset="-122"/>
              </a:rPr>
              <a:t>Utilidad</a:t>
            </a:r>
          </a:p>
        </p:txBody>
      </p:sp>
    </p:spTree>
    <p:extLst>
      <p:ext uri="{BB962C8B-B14F-4D97-AF65-F5344CB8AC3E}">
        <p14:creationId xmlns:p14="http://schemas.microsoft.com/office/powerpoint/2010/main" val="295656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66281-083E-1D02-7CA0-9BD0871AB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499DF95-383D-3BB5-0C7C-0E8030F05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924582"/>
              </p:ext>
            </p:extLst>
          </p:nvPr>
        </p:nvGraphicFramePr>
        <p:xfrm>
          <a:off x="1839951" y="1304692"/>
          <a:ext cx="8780722" cy="555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A6258ED-F51F-DEFA-2566-C9BCFB1C6BD0}"/>
              </a:ext>
            </a:extLst>
          </p:cNvPr>
          <p:cNvSpPr txBox="1"/>
          <p:nvPr/>
        </p:nvSpPr>
        <p:spPr>
          <a:xfrm>
            <a:off x="1067298" y="596806"/>
            <a:ext cx="1032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latin typeface="Abadi" panose="020B0604020104020204" pitchFamily="34" charset="0"/>
              </a:rPr>
              <a:t>Ámbitos de utilidad</a:t>
            </a:r>
            <a:endParaRPr lang="es-MX" sz="4000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FIRST_PUBLISH" val="1"/>
  <p:tag name="ISPRING_PRESENTATION_TITLE" val="简约微粒体商务计划工作汇报PPT背景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p5oid2n">
      <a:majorFont>
        <a:latin typeface="字魂59号-创粗黑" panose="020F0302020204030204"/>
        <a:ea typeface="字魂59号-创粗黑"/>
        <a:cs typeface="Arial"/>
      </a:majorFont>
      <a:minorFont>
        <a:latin typeface="字魂59号-创粗黑" panose="020F0302020204030204"/>
        <a:ea typeface="字魂59号-创粗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931</Words>
  <Application>Microsoft Office PowerPoint</Application>
  <PresentationFormat>Panorámica</PresentationFormat>
  <Paragraphs>147</Paragraphs>
  <Slides>25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等线</vt:lpstr>
      <vt:lpstr>Abadi</vt:lpstr>
      <vt:lpstr>Aptos</vt:lpstr>
      <vt:lpstr>Arial</vt:lpstr>
      <vt:lpstr>Arial Black</vt:lpstr>
      <vt:lpstr>Arya</vt:lpstr>
      <vt:lpstr>Calibri</vt:lpstr>
      <vt:lpstr>Wingdings</vt:lpstr>
      <vt:lpstr>字魂59号-创粗黑</vt:lpstr>
      <vt:lpstr>千图网拥有20W+精美PPT模板 更多PPT模板下载至：www.58pic.com/office/ppt​​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简约微粒体商务计划工作汇报PPT背景</dc:title>
  <dc:creator>lzjljlc</dc:creator>
  <cp:lastModifiedBy>Lilian Hernandez Nolasco</cp:lastModifiedBy>
  <cp:revision>230</cp:revision>
  <dcterms:created xsi:type="dcterms:W3CDTF">2018-02-23T07:21:57Z</dcterms:created>
  <dcterms:modified xsi:type="dcterms:W3CDTF">2024-11-13T19:02:38Z</dcterms:modified>
</cp:coreProperties>
</file>